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89" r:id="rId6"/>
    <p:sldId id="305" r:id="rId7"/>
    <p:sldId id="261" r:id="rId8"/>
    <p:sldId id="297" r:id="rId9"/>
    <p:sldId id="299" r:id="rId10"/>
    <p:sldId id="300" r:id="rId11"/>
    <p:sldId id="298" r:id="rId12"/>
    <p:sldId id="306" r:id="rId13"/>
    <p:sldId id="301" r:id="rId14"/>
    <p:sldId id="302" r:id="rId15"/>
    <p:sldId id="307" r:id="rId16"/>
    <p:sldId id="308" r:id="rId17"/>
    <p:sldId id="309" r:id="rId18"/>
    <p:sldId id="267" r:id="rId19"/>
    <p:sldId id="304" r:id="rId20"/>
    <p:sldId id="313" r:id="rId21"/>
    <p:sldId id="314" r:id="rId22"/>
    <p:sldId id="273" r:id="rId23"/>
    <p:sldId id="280" r:id="rId24"/>
    <p:sldId id="310" r:id="rId25"/>
    <p:sldId id="296" r:id="rId26"/>
    <p:sldId id="311" r:id="rId27"/>
    <p:sldId id="312" r:id="rId28"/>
    <p:sldId id="282" r:id="rId29"/>
    <p:sldId id="283" r:id="rId30"/>
    <p:sldId id="315" r:id="rId31"/>
    <p:sldId id="286" r:id="rId32"/>
    <p:sldId id="287" r:id="rId3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F7D0CA"/>
          </a:solidFill>
        </a:fill>
      </a:tcStyle>
    </a:wholeTbl>
    <a:band2H>
      <a:tcTxStyle/>
      <a:tcStyle>
        <a:tcBdr/>
        <a:fill>
          <a:solidFill>
            <a:srgbClr val="FBE9E6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FFE6DF"/>
          </a:solidFill>
        </a:fill>
      </a:tcStyle>
    </a:wholeTbl>
    <a:band2H>
      <a:tcTxStyle/>
      <a:tcStyle>
        <a:tcBdr/>
        <a:fill>
          <a:solidFill>
            <a:srgbClr val="FFF3F0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BFCFC"/>
          </a:solidFill>
        </a:fill>
      </a:tcStyle>
    </a:wholeTbl>
    <a:band2H>
      <a:tcTxStyle/>
      <a:tcStyle>
        <a:tcBdr/>
        <a:fill>
          <a:solidFill>
            <a:srgbClr val="E9EDEE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E9EDEE"/>
              </a:solidFill>
              <a:prstDash val="solid"/>
              <a:round/>
            </a:ln>
          </a:top>
          <a:bottom>
            <a:ln w="254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DEE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E9EDEE"/>
              </a:solidFill>
              <a:prstDash val="solid"/>
              <a:round/>
            </a:ln>
          </a:top>
          <a:bottom>
            <a:ln w="254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F6F8F8"/>
          </a:solidFill>
        </a:fill>
      </a:tcStyle>
    </a:wholeTbl>
    <a:band2H>
      <a:tcTxStyle/>
      <a:tcStyle>
        <a:tcBdr/>
        <a:fill>
          <a:solidFill>
            <a:srgbClr val="FBFCFC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>
              <a:alpha val="20000"/>
            </a:srgbClr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508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254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2"/>
    <p:restoredTop sz="94719"/>
  </p:normalViewPr>
  <p:slideViewPr>
    <p:cSldViewPr snapToGrid="0">
      <p:cViewPr varScale="1">
        <p:scale>
          <a:sx n="203" d="100"/>
          <a:sy n="203" d="100"/>
        </p:scale>
        <p:origin x="6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910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" name="Уровень текста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10;p11"/>
          <p:cNvGrpSpPr/>
          <p:nvPr/>
        </p:nvGrpSpPr>
        <p:grpSpPr>
          <a:xfrm>
            <a:off x="830388" y="4169125"/>
            <a:ext cx="745772" cy="45834"/>
            <a:chOff x="0" y="-1"/>
            <a:chExt cx="745770" cy="45832"/>
          </a:xfrm>
        </p:grpSpPr>
        <p:sp>
          <p:nvSpPr>
            <p:cNvPr id="156" name="Google Shape;111;p11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7" name="Google Shape;112;p11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5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864298"/>
            <a:ext cx="7021201" cy="2985002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60" name="Google Shape;115;p11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" name="Google Shape;116;p11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" name="Google Shape;117;p11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3" name="Google Shape;118;p11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74" name="Google Shape;121;p12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72" name="Google Shape;122;p12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3" name="Google Shape;123;p12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7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4949" y="3161525"/>
            <a:ext cx="3300904" cy="759004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7" name="Google Shape;126;p12"/>
          <p:cNvSpPr txBox="1">
            <a:spLocks noGrp="1"/>
          </p:cNvSpPr>
          <p:nvPr>
            <p:ph type="body" sz="half" idx="21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Google Shape;128;p12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9" name="Google Shape;129;p12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" name="Google Shape;130;p12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1" name="Google Shape;131;p12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4949" y="4372550"/>
            <a:ext cx="7697401" cy="460504"/>
          </a:xfrm>
          <a:prstGeom prst="rect">
            <a:avLst/>
          </a:prstGeom>
        </p:spPr>
        <p:txBody>
          <a:bodyPr anchor="ctr"/>
          <a:lstStyle>
            <a:lvl1pPr indent="228600">
              <a:defRPr sz="1300"/>
            </a:lvl1pPr>
            <a:lvl2pPr marL="1425861" indent="-352711">
              <a:buSzPts val="1300"/>
              <a:buChar char="○"/>
              <a:defRPr sz="1300"/>
            </a:lvl2pPr>
            <a:lvl3pPr marL="1883061" indent="-352711">
              <a:buSzPts val="1300"/>
              <a:buChar char="■"/>
              <a:defRPr sz="1300"/>
            </a:lvl3pPr>
            <a:lvl4pPr marL="2340261" indent="-352711">
              <a:buSzPts val="1300"/>
              <a:buChar char="●"/>
              <a:defRPr sz="1300"/>
            </a:lvl4pPr>
            <a:lvl5pPr marL="2797461" indent="-352711">
              <a:buSzPts val="1300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0" name="Google Shape;135;p1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Google Shape;136;p13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Google Shape;137;p13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" name="Google Shape;138;p13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bg>
      <p:bgPr>
        <a:solidFill>
          <a:srgbClr val="1A99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140;p14"/>
          <p:cNvGrpSpPr/>
          <p:nvPr/>
        </p:nvGrpSpPr>
        <p:grpSpPr>
          <a:xfrm>
            <a:off x="830388" y="4169125"/>
            <a:ext cx="745772" cy="45834"/>
            <a:chOff x="0" y="-1"/>
            <a:chExt cx="745770" cy="45832"/>
          </a:xfrm>
        </p:grpSpPr>
        <p:sp>
          <p:nvSpPr>
            <p:cNvPr id="201" name="Google Shape;141;p14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2" name="Google Shape;142;p14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04" name="xx%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xx%</a:t>
            </a:r>
          </a:p>
        </p:txBody>
      </p:sp>
      <p:sp>
        <p:nvSpPr>
          <p:cNvPr id="20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29450" y="2272888"/>
            <a:ext cx="7688400" cy="1580402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●"/>
              <a:defRPr sz="1300">
                <a:solidFill>
                  <a:srgbClr val="FFFFFF"/>
                </a:solidFill>
              </a:defRPr>
            </a:lvl1pPr>
            <a:lvl2pPr marL="9686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○"/>
              <a:defRPr sz="1300">
                <a:solidFill>
                  <a:srgbClr val="FFFFFF"/>
                </a:solidFill>
              </a:defRPr>
            </a:lvl2pPr>
            <a:lvl3pPr marL="14258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■"/>
              <a:defRPr sz="1300">
                <a:solidFill>
                  <a:srgbClr val="FFFFFF"/>
                </a:solidFill>
              </a:defRPr>
            </a:lvl3pPr>
            <a:lvl4pPr marL="18830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●"/>
              <a:defRPr sz="1300">
                <a:solidFill>
                  <a:srgbClr val="FFFFFF"/>
                </a:solidFill>
              </a:defRPr>
            </a:lvl4pPr>
            <a:lvl5pPr marL="23402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○"/>
              <a:defRPr sz="13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6" name="Google Shape;146;p1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Google Shape;147;p14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8" name="Google Shape;148;p14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" name="Google Shape;149;p14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152;p15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8" name="Google Shape;153;p15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9" name="Google Shape;154;p15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0" name="Google Shape;155;p15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_1">
    <p:bg>
      <p:bgPr>
        <a:solidFill>
          <a:srgbClr val="1A99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08149" y="1318650"/>
            <a:ext cx="7110002" cy="535204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29" name="Google Shape;159;p16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>
            <a:lvl1pPr>
              <a:defRPr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Конфиденциально</a:t>
            </a:r>
          </a:p>
        </p:txBody>
      </p:sp>
      <p:sp>
        <p:nvSpPr>
          <p:cNvPr id="230" name="Google Shape;160;p16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/>
          <a:p>
            <a:pPr>
              <a:defRPr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Создано для компании </a:t>
            </a:r>
            <a:r>
              <a:rPr b="1"/>
              <a:t>[Название компании]</a:t>
            </a:r>
          </a:p>
        </p:txBody>
      </p:sp>
      <p:sp>
        <p:nvSpPr>
          <p:cNvPr id="231" name="Google Shape;161;p16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>
            <a:lvl1pPr algn="r">
              <a:defRPr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Версия 1.0</a:t>
            </a:r>
          </a:p>
        </p:txBody>
      </p:sp>
      <p:sp>
        <p:nvSpPr>
          <p:cNvPr id="23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_2"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163;p17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239" name="Google Shape;164;p17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0" name="Google Shape;165;p17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43" name="Google Shape;168;p1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4" name="Google Shape;169;p17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5" name="Google Shape;170;p17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6" name="Google Shape;171;p17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98;p10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57" name="Google Shape;99;p10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255" name="Google Shape;100;p10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6" name="Google Shape;101;p10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5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25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1225" y="2781724"/>
            <a:ext cx="3300901" cy="1597501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</p:spPr>
        <p:txBody>
          <a:bodyPr lIns="91424" tIns="91424" rIns="91424" bIns="91424"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1" name="Google Shape;105;p10"/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2" name="Google Shape;106;p10"/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1A9988"/>
                </a:solidFill>
              </a:defRPr>
            </a:pPr>
            <a:endParaRPr/>
          </a:p>
        </p:txBody>
      </p:sp>
      <p:sp>
        <p:nvSpPr>
          <p:cNvPr id="263" name="Google Shape;107;p10"/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1A9988"/>
                </a:solidFill>
              </a:defRPr>
            </a:pPr>
            <a:endParaRPr/>
          </a:p>
        </p:txBody>
      </p:sp>
      <p:sp>
        <p:nvSpPr>
          <p:cNvPr id="264" name="Google Shape;108;p10"/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1A9988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2;p3" descr="Google Shape;22;p3"/>
          <p:cNvPicPr>
            <a:picLocks noChangeAspect="1"/>
          </p:cNvPicPr>
          <p:nvPr/>
        </p:nvPicPr>
        <p:blipFill>
          <a:blip r:embed="rId2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Google Shape;23;p3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2" name="Google Shape;24;p3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30" name="Google Shape;25;p3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" name="Google Shape;26;p3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" name="Google Shape;30;p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" name="Google Shape;31;p3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" name="Google Shape;32;p3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" name="Google Shape;33;p3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bg>
      <p:bgPr>
        <a:solidFill>
          <a:srgbClr val="1A99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35;p4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46" name="Google Shape;36;p4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" name="Google Shape;37;p4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0" name="Google Shape;40;p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Google Shape;41;p4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" name="Google Shape;42;p4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" name="Google Shape;43;p4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62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8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70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57;p6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Google Shape;59;p6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Google Shape;60;p6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" name="Google Shape;61;p6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2" name="Google Shape;62;p6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9450" y="1068649"/>
            <a:ext cx="7688700" cy="1034402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65;p7" descr="Google Shape;65;p7"/>
          <p:cNvPicPr>
            <a:picLocks noChangeAspect="1"/>
          </p:cNvPicPr>
          <p:nvPr/>
        </p:nvPicPr>
        <p:blipFill>
          <a:blip r:embed="rId2"/>
          <a:srcRect t="11971" b="11970"/>
          <a:stretch>
            <a:fillRect/>
          </a:stretch>
        </p:blipFill>
        <p:spPr>
          <a:xfrm>
            <a:off x="0" y="487825"/>
            <a:ext cx="9144000" cy="465567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Google Shape;66;p7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" name="Google Shape;68;p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" name="Google Shape;69;p7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" name="Google Shape;70;p7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" name="Google Shape;71;p7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08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06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09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0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1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2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1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5" name="Google Shape;80;p8"/>
          <p:cNvSpPr txBox="1">
            <a:spLocks noGrp="1"/>
          </p:cNvSpPr>
          <p:nvPr>
            <p:ph type="body" sz="quarter" idx="21"/>
          </p:nvPr>
        </p:nvSpPr>
        <p:spPr>
          <a:xfrm>
            <a:off x="4643604" y="2078875"/>
            <a:ext cx="3774300" cy="22611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26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24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7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3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42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40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1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3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4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1225" y="2781724"/>
            <a:ext cx="3300901" cy="1597503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;p2" descr="Google Shape;10;p2"/>
          <p:cNvPicPr>
            <a:picLocks noChangeAspect="1"/>
          </p:cNvPicPr>
          <p:nvPr/>
        </p:nvPicPr>
        <p:blipFill>
          <a:blip r:embed="rId19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11;p2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" name="Google Shape;12;p2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4" name="Google Shape;13;p2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" name="Google Shape;14;p2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" name="Google Shape;18;p2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>
            <a:lvl1pPr>
              <a:defRPr sz="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Конфиденциально</a:t>
            </a:r>
          </a:p>
        </p:txBody>
      </p:sp>
      <p:sp>
        <p:nvSpPr>
          <p:cNvPr id="8" name="Google Shape;19;p2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/>
          <a:p>
            <a:pPr>
              <a:defRPr sz="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Создано для компании </a:t>
            </a:r>
            <a:r>
              <a:rPr b="1"/>
              <a:t>[Название компании]</a:t>
            </a:r>
          </a:p>
        </p:txBody>
      </p:sp>
      <p:sp>
        <p:nvSpPr>
          <p:cNvPr id="9" name="Google Shape;20;p2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>
            <a:lvl1pPr algn="r">
              <a:defRPr sz="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Версия 1.0</a:t>
            </a:r>
          </a:p>
        </p:txBody>
      </p:sp>
      <p:sp>
        <p:nvSpPr>
          <p:cNvPr id="1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1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 anchor="ctr">
            <a:spAutoFit/>
          </a:bodyPr>
          <a:lstStyle>
            <a:lvl1pPr algn="r"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1pPr>
      <a:lvl2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2pPr>
      <a:lvl3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3pPr>
      <a:lvl4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4pPr>
      <a:lvl5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5pPr>
      <a:lvl6pPr marL="3005857" marR="0" indent="-43410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■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6pPr>
      <a:lvl7pPr marL="3463056" marR="0" indent="-43410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●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7pPr>
      <a:lvl8pPr marL="3920256" marR="0" indent="-434106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○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8pPr>
      <a:lvl9pPr marL="4377456" marR="0" indent="-434106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■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rodioncode/lesson22/tree/main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rodioncode/lesson22/tree/main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176;p18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>
                <a:solidFill>
                  <a:srgbClr val="F1C232"/>
                </a:solidFill>
              </a:defRPr>
            </a:pPr>
            <a:r>
              <a:t>&lt;</a:t>
            </a:r>
            <a:r>
              <a:rPr>
                <a:solidFill>
                  <a:srgbClr val="1A1A1A"/>
                </a:solidFill>
              </a:rPr>
              <a:t>TeachMeSkills</a:t>
            </a:r>
            <a:r>
              <a:t>/&gt;</a:t>
            </a: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r>
              <a:t>Школа программирования</a:t>
            </a:r>
          </a:p>
          <a:p>
            <a:pPr>
              <a:defRPr sz="1200"/>
            </a:pPr>
            <a:r>
              <a:t>teachmeskills.com</a:t>
            </a:r>
          </a:p>
        </p:txBody>
      </p:sp>
      <p:pic>
        <p:nvPicPr>
          <p:cNvPr id="274" name="Google Shape;177;p18" descr="Google Shape;177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5" y="1050400"/>
            <a:ext cx="1885951" cy="228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7847669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Методы класса </a:t>
            </a:r>
            <a:r>
              <a:rPr lang="en-US" dirty="0" err="1"/>
              <a:t>DiffUtil</a:t>
            </a:r>
            <a:r>
              <a:rPr lang="ru-RU" dirty="0"/>
              <a:t> часть 2</a:t>
            </a:r>
            <a:br>
              <a:rPr lang="ru-RU" dirty="0"/>
            </a:br>
            <a:br>
              <a:rPr lang="en-US" dirty="0"/>
            </a:br>
            <a:r>
              <a:rPr lang="ru-RU" sz="1200" b="0" dirty="0"/>
              <a:t>5.</a:t>
            </a:r>
            <a:r>
              <a:rPr lang="en-US" sz="1200" b="0" dirty="0"/>
              <a:t> g</a:t>
            </a:r>
            <a:r>
              <a:rPr lang="ru-RU" sz="1200" b="0" dirty="0" err="1"/>
              <a:t>etChangePayload</a:t>
            </a:r>
            <a:r>
              <a:rPr lang="ru-RU" sz="1200" b="0" dirty="0"/>
              <a:t>(int oldItemPosition, int newItemPosition) [опциональный] </a:t>
            </a:r>
            <a:r>
              <a:rPr lang="en-US" sz="1200" b="0" dirty="0"/>
              <a:t>- </a:t>
            </a:r>
            <a:r>
              <a:rPr lang="ru-RU" sz="1200" b="0" dirty="0"/>
              <a:t>позволяет передать специфические данные о различиях между элементами, чтобы адаптер мог обновить только измененные части элемента. Это более оптимизированный подход, чем перерисовка всего элемента.</a:t>
            </a:r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691202-F504-4D70-A91E-1546ABDB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110" y="3035775"/>
            <a:ext cx="4213780" cy="16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62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/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Настройка </a:t>
            </a:r>
            <a:r>
              <a:rPr lang="en-US" dirty="0" err="1"/>
              <a:t>DiffUtil</a:t>
            </a:r>
            <a:r>
              <a:rPr lang="ru-RU" dirty="0"/>
              <a:t> с помощью </a:t>
            </a:r>
            <a:r>
              <a:rPr lang="en-US" dirty="0"/>
              <a:t>Callback</a:t>
            </a:r>
            <a:br>
              <a:rPr lang="ru-RU" dirty="0"/>
            </a:br>
            <a:br>
              <a:rPr lang="ru-RU" dirty="0"/>
            </a:br>
            <a:r>
              <a:rPr lang="ru-RU" sz="1200" b="0" dirty="0"/>
              <a:t>Создайте класс, наследующий </a:t>
            </a:r>
            <a:r>
              <a:rPr lang="ru-RU" sz="1200" b="0" dirty="0" err="1"/>
              <a:t>DiffUtil.Callback</a:t>
            </a:r>
            <a:r>
              <a:rPr lang="ru-RU" sz="1200" b="0" dirty="0"/>
              <a:t>, и реализуйте необходимые методы.</a:t>
            </a:r>
            <a:br>
              <a:rPr lang="ru-RU" sz="1200" b="0" dirty="0"/>
            </a:br>
            <a:r>
              <a:rPr lang="en-US" sz="1200" b="0" dirty="0"/>
              <a:t>	</a:t>
            </a:r>
            <a:br>
              <a:rPr lang="ru-RU" sz="12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4B2479-7974-562E-36C7-DC3813FE8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3" y="2571750"/>
            <a:ext cx="5101137" cy="22897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441D9F-DFF5-B0F0-DF13-C23AFAE2F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425" y="2832723"/>
            <a:ext cx="2982117" cy="1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1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EDBFC-BE89-6F7B-1C52-18CF917F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FD97AA41-9885-F964-CC0F-0FEB4B724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/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Настройка </a:t>
            </a:r>
            <a:r>
              <a:rPr lang="en-US" dirty="0" err="1"/>
              <a:t>DiffUtil</a:t>
            </a:r>
            <a:r>
              <a:rPr lang="ru-RU" dirty="0"/>
              <a:t> с помощью </a:t>
            </a:r>
            <a:r>
              <a:rPr lang="en-US" dirty="0" err="1"/>
              <a:t>ItemCallback</a:t>
            </a:r>
            <a:br>
              <a:rPr lang="ru-RU" dirty="0"/>
            </a:br>
            <a:br>
              <a:rPr lang="ru-RU" dirty="0"/>
            </a:br>
            <a:r>
              <a:rPr lang="ru-RU" sz="1200" b="0" dirty="0"/>
              <a:t>Создайте класс, наследующий </a:t>
            </a:r>
            <a:r>
              <a:rPr lang="ru-RU" sz="1200" b="0" dirty="0" err="1"/>
              <a:t>DiffUtil</a:t>
            </a:r>
            <a:r>
              <a:rPr lang="ru-RU" sz="1200" b="0" dirty="0"/>
              <a:t>.</a:t>
            </a:r>
            <a:r>
              <a:rPr lang="en-US" sz="1200" b="0" dirty="0" err="1"/>
              <a:t>ItemCallback</a:t>
            </a:r>
            <a:r>
              <a:rPr lang="ru-RU" sz="1200" b="0" dirty="0"/>
              <a:t>, и реализуйте необходимые методы.</a:t>
            </a:r>
            <a:br>
              <a:rPr lang="en-US" sz="1200" b="0" dirty="0"/>
            </a:br>
            <a:r>
              <a:rPr lang="ru-RU" sz="1200" b="0" dirty="0"/>
              <a:t>Создайте адаптер, наследующий </a:t>
            </a:r>
            <a:r>
              <a:rPr lang="en" sz="1200" b="0" dirty="0" err="1"/>
              <a:t>ListAdapter</a:t>
            </a:r>
            <a:r>
              <a:rPr lang="ru-RU" sz="1200" b="0" dirty="0"/>
              <a:t>.</a:t>
            </a:r>
            <a:br>
              <a:rPr lang="en" sz="1200" b="0" dirty="0"/>
            </a:br>
            <a:br>
              <a:rPr lang="ru-RU" sz="1200" b="0" dirty="0"/>
            </a:br>
            <a:r>
              <a:rPr lang="en-US" sz="1200" b="0" dirty="0"/>
              <a:t>	</a:t>
            </a:r>
            <a:br>
              <a:rPr lang="ru-RU" sz="12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A8229079-5B73-ECB9-90AE-AADEF997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44361B-99B2-0EA7-68FA-C3090CD4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25" y="2700272"/>
            <a:ext cx="3943750" cy="21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3487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/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Применение </a:t>
            </a:r>
            <a:r>
              <a:rPr lang="en-US" dirty="0" err="1"/>
              <a:t>DiffUtil</a:t>
            </a:r>
            <a:br>
              <a:rPr lang="ru-RU" dirty="0"/>
            </a:br>
            <a:br>
              <a:rPr lang="ru-RU" dirty="0"/>
            </a:br>
            <a:r>
              <a:rPr lang="ru-RU" sz="1200" b="0" dirty="0"/>
              <a:t>.</a:t>
            </a:r>
            <a:br>
              <a:rPr lang="ru-RU" sz="1200" b="0" dirty="0"/>
            </a:br>
            <a:r>
              <a:rPr lang="en-US" sz="1200" b="0" dirty="0"/>
              <a:t>	</a:t>
            </a:r>
            <a:br>
              <a:rPr lang="ru-RU" sz="12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08AC28-D2EF-2B32-9652-E63BC46A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293" y="1800667"/>
            <a:ext cx="4508811" cy="23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933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/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Пример работы</a:t>
            </a:r>
            <a:br>
              <a:rPr lang="ru-RU" dirty="0"/>
            </a:br>
            <a:br>
              <a:rPr lang="ru-RU" dirty="0"/>
            </a:br>
            <a:r>
              <a:rPr lang="ru-RU" sz="1200" b="0" dirty="0">
                <a:hlinkClick r:id="rId2"/>
              </a:rPr>
              <a:t>Смотрим проект. </a:t>
            </a:r>
            <a:r>
              <a:rPr lang="en-US" sz="1200" b="0" dirty="0">
                <a:hlinkClick r:id="rId2"/>
              </a:rPr>
              <a:t>Git</a:t>
            </a:r>
            <a:br>
              <a:rPr lang="en-US" sz="1200" b="0" dirty="0"/>
            </a:br>
            <a:br>
              <a:rPr lang="ru-RU" sz="1200" b="0" dirty="0"/>
            </a:br>
            <a:r>
              <a:rPr lang="en-US" sz="1200" b="0" dirty="0"/>
              <a:t>	</a:t>
            </a:r>
            <a:br>
              <a:rPr lang="ru-RU" sz="12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937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E91F5-B035-C37C-5AC5-1F31E474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A5686923-8BB9-DE52-16BB-429B3C58F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5" y="1264731"/>
            <a:ext cx="7649952" cy="332732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Сравнение подхода </a:t>
            </a:r>
            <a:r>
              <a:rPr lang="en-US" dirty="0"/>
              <a:t>Callback </a:t>
            </a:r>
            <a:r>
              <a:rPr lang="ru-RU" dirty="0"/>
              <a:t>и </a:t>
            </a:r>
            <a:r>
              <a:rPr lang="en-US" dirty="0" err="1"/>
              <a:t>ItemCallback</a:t>
            </a:r>
            <a:br>
              <a:rPr lang="ru-RU" dirty="0"/>
            </a:br>
            <a:r>
              <a:rPr lang="en" dirty="0" err="1"/>
              <a:t>DiffUtil.Callback</a:t>
            </a:r>
            <a:br>
              <a:rPr lang="ru-RU" dirty="0"/>
            </a:br>
            <a:r>
              <a:rPr lang="ru-RU" sz="1300" b="0" dirty="0"/>
              <a:t>- Необходимость реализации вручную: Вы должны создать свой класс, наследующий </a:t>
            </a:r>
            <a:r>
              <a:rPr lang="en" sz="1300" b="0" dirty="0" err="1"/>
              <a:t>DiffUtil.Callback</a:t>
            </a:r>
            <a:r>
              <a:rPr lang="en" sz="1300" b="0" dirty="0"/>
              <a:t>, </a:t>
            </a:r>
            <a:r>
              <a:rPr lang="ru-RU" sz="1300" b="0" dirty="0"/>
              <a:t>и реализовать все его абстрактные методы.</a:t>
            </a:r>
            <a:br>
              <a:rPr lang="ru-RU" sz="1300" b="0" dirty="0"/>
            </a:br>
            <a:r>
              <a:rPr lang="ru-RU" sz="1300" b="0" dirty="0"/>
              <a:t>- Полный контроль: Вы получаете полный контроль над тем, как сравниваются элементы и их содержимое.</a:t>
            </a:r>
            <a:br>
              <a:rPr lang="ru-RU" sz="1300" b="0" dirty="0"/>
            </a:br>
            <a:r>
              <a:rPr lang="ru-RU" sz="1300" b="0" dirty="0"/>
              <a:t>- Использование с кастомными адаптерами: Чаще используется, когда вы создаете собственные адаптеры и хотите полностью контролировать обновления.</a:t>
            </a:r>
            <a:br>
              <a:rPr lang="en-US" sz="1200" b="0" dirty="0"/>
            </a:br>
            <a:r>
              <a:rPr lang="en-US" sz="1700" dirty="0" err="1"/>
              <a:t>DiffUtil.ItemCallback</a:t>
            </a:r>
            <a:br>
              <a:rPr lang="en-US" sz="1200" b="0" dirty="0"/>
            </a:br>
            <a:r>
              <a:rPr lang="ru-RU" sz="1300" b="0" dirty="0"/>
              <a:t>- Проще в использовании: Требует реализации только двух методов.</a:t>
            </a:r>
            <a:br>
              <a:rPr lang="ru-RU" sz="1300" b="0" dirty="0"/>
            </a:br>
            <a:r>
              <a:rPr lang="ru-RU" sz="1300" b="0" dirty="0"/>
              <a:t>- Используется с </a:t>
            </a:r>
            <a:r>
              <a:rPr lang="en-US" sz="1300" b="0" dirty="0" err="1"/>
              <a:t>ListAdapter</a:t>
            </a:r>
            <a:r>
              <a:rPr lang="en-US" sz="1300" b="0" dirty="0"/>
              <a:t>: </a:t>
            </a:r>
            <a:r>
              <a:rPr lang="en-US" sz="1300" b="0" dirty="0" err="1"/>
              <a:t>ItemCallback</a:t>
            </a:r>
            <a:r>
              <a:rPr lang="en-US" sz="1300" b="0" dirty="0"/>
              <a:t> </a:t>
            </a:r>
            <a:r>
              <a:rPr lang="ru-RU" sz="1300" b="0" dirty="0"/>
              <a:t>предназначен для использования с </a:t>
            </a:r>
            <a:r>
              <a:rPr lang="en-US" sz="1300" b="0" dirty="0" err="1"/>
              <a:t>ListAdapter</a:t>
            </a:r>
            <a:r>
              <a:rPr lang="en-US" sz="1300" b="0" dirty="0"/>
              <a:t>, </a:t>
            </a:r>
            <a:r>
              <a:rPr lang="ru-RU" sz="1300" b="0" dirty="0"/>
              <a:t>который берет на себя выполнение вычислений </a:t>
            </a:r>
            <a:r>
              <a:rPr lang="en-US" sz="1300" b="0" dirty="0" err="1"/>
              <a:t>DiffUtil</a:t>
            </a:r>
            <a:r>
              <a:rPr lang="en-US" sz="1300" b="0" dirty="0"/>
              <a:t> </a:t>
            </a:r>
            <a:r>
              <a:rPr lang="ru-RU" sz="1300" b="0" dirty="0"/>
              <a:t>и обновление списка.</a:t>
            </a:r>
            <a:br>
              <a:rPr lang="ru-RU" sz="1300" b="0" dirty="0"/>
            </a:br>
            <a:r>
              <a:rPr lang="ru-RU" sz="1300" b="0" dirty="0"/>
              <a:t>- Меньше кода: Не нужно управлять списками вручную, так как </a:t>
            </a:r>
            <a:r>
              <a:rPr lang="en-US" sz="1300" b="0" dirty="0" err="1"/>
              <a:t>ListAdapter</a:t>
            </a:r>
            <a:r>
              <a:rPr lang="en-US" sz="1300" b="0" dirty="0"/>
              <a:t> </a:t>
            </a:r>
            <a:r>
              <a:rPr lang="ru-RU" sz="1300" b="0" dirty="0"/>
              <a:t>делает это за вас.</a:t>
            </a:r>
            <a:br>
              <a:rPr lang="en-US" sz="1200" b="0" dirty="0"/>
            </a:br>
            <a:br>
              <a:rPr lang="ru-RU" sz="1200" b="0" dirty="0"/>
            </a:br>
            <a:r>
              <a:rPr lang="en-US" sz="1200" b="0" dirty="0"/>
              <a:t>	</a:t>
            </a:r>
            <a:br>
              <a:rPr lang="ru-RU" sz="12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0150133B-6E9B-4A12-4370-D2D4D29C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118303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C1566-FC5D-87FF-605C-48DB4698D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7C7F4623-4948-C945-203E-E95774B566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Сравнение подхода </a:t>
            </a:r>
            <a:r>
              <a:rPr lang="en-US" dirty="0"/>
              <a:t>Callback </a:t>
            </a:r>
            <a:r>
              <a:rPr lang="ru-RU" dirty="0"/>
              <a:t>и </a:t>
            </a:r>
            <a:r>
              <a:rPr lang="en-US" dirty="0" err="1"/>
              <a:t>ItemCallback</a:t>
            </a:r>
            <a:br>
              <a:rPr lang="en-US" dirty="0"/>
            </a:br>
            <a:br>
              <a:rPr lang="ru-RU" dirty="0"/>
            </a:br>
            <a:r>
              <a:rPr lang="en" dirty="0" err="1"/>
              <a:t>DiffUtil.Callback</a:t>
            </a:r>
            <a:br>
              <a:rPr lang="ru-RU" dirty="0"/>
            </a:br>
            <a:r>
              <a:rPr lang="ru-RU" sz="1200" b="0" dirty="0"/>
              <a:t>Используйте, если вам нужен полный контроль над процессом обновления списка и вы работаете с кастомным адаптером. Это полезно, если вы хотите использовать дополнительные методы или логику обработки изменений.</a:t>
            </a:r>
            <a:r>
              <a:rPr lang="en-US" sz="1200" b="0" dirty="0"/>
              <a:t> </a:t>
            </a:r>
            <a:r>
              <a:rPr lang="ru-RU" sz="1200" b="0" dirty="0"/>
              <a:t>Используется в 90</a:t>
            </a:r>
            <a:r>
              <a:rPr lang="en-US" sz="1200" b="0" dirty="0"/>
              <a:t>% </a:t>
            </a:r>
            <a:r>
              <a:rPr lang="ru-RU" sz="1200" b="0" dirty="0"/>
              <a:t>случаев, т.к. зачастую без кастомного гибкого адаптера не реализовать задачу.</a:t>
            </a:r>
            <a:br>
              <a:rPr lang="en-US" sz="1200" b="0" dirty="0"/>
            </a:br>
            <a:r>
              <a:rPr lang="en-US" sz="1700" dirty="0" err="1"/>
              <a:t>DiffUtil.ItemCallback</a:t>
            </a:r>
            <a:br>
              <a:rPr lang="en-US" sz="1200" b="0" dirty="0"/>
            </a:br>
            <a:r>
              <a:rPr lang="ru-RU" sz="1200" b="0" dirty="0"/>
              <a:t>Используйте, если вы хотите упростить реализацию обновлений и используете </a:t>
            </a:r>
            <a:r>
              <a:rPr lang="en" sz="1200" b="0" dirty="0" err="1"/>
              <a:t>ListAdapter</a:t>
            </a:r>
            <a:r>
              <a:rPr lang="en" sz="1200" b="0" dirty="0"/>
              <a:t>. </a:t>
            </a:r>
            <a:r>
              <a:rPr lang="ru-RU" sz="1200" b="0" dirty="0"/>
              <a:t>Это легче и более удобно для стандартных случаев, где не требуется дополнительной логики обработки изменений списка.</a:t>
            </a:r>
            <a:br>
              <a:rPr lang="en-US" sz="1200" b="0" dirty="0"/>
            </a:br>
            <a:br>
              <a:rPr lang="ru-RU" sz="1200" b="0" dirty="0"/>
            </a:br>
            <a:r>
              <a:rPr lang="en-US" sz="1200" b="0" dirty="0"/>
              <a:t>	</a:t>
            </a:r>
            <a:br>
              <a:rPr lang="ru-RU" sz="12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279DDB83-43E8-3776-1870-BB6690464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77943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9988-9275-BFC1-9666-9C650708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2915C0D6-5B8A-0534-4CF2-F2E368FDA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Сравнение подхода </a:t>
            </a:r>
            <a:r>
              <a:rPr lang="en-US" dirty="0" err="1"/>
              <a:t>DiffUtil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notifyDataSetChanged</a:t>
            </a:r>
            <a:r>
              <a:rPr lang="en-US" dirty="0"/>
              <a:t>()</a:t>
            </a:r>
            <a:br>
              <a:rPr lang="en-US" dirty="0"/>
            </a:br>
            <a:br>
              <a:rPr lang="ru-RU" dirty="0"/>
            </a:br>
            <a:r>
              <a:rPr lang="en-US" dirty="0" err="1"/>
              <a:t>notifyDataSetChanged</a:t>
            </a:r>
            <a:r>
              <a:rPr lang="en-US" dirty="0"/>
              <a:t>()</a:t>
            </a:r>
            <a:br>
              <a:rPr lang="ru-RU" sz="1200" b="0" dirty="0"/>
            </a:br>
            <a:r>
              <a:rPr lang="ru-RU" sz="1200" b="0" dirty="0"/>
              <a:t>   - Вызывает полную перерисовку всех элементов в </a:t>
            </a:r>
            <a:r>
              <a:rPr lang="en" sz="1200" b="0" dirty="0" err="1"/>
              <a:t>RecyclerView</a:t>
            </a:r>
            <a:r>
              <a:rPr lang="en" sz="1200" b="0" dirty="0"/>
              <a:t>, </a:t>
            </a:r>
            <a:r>
              <a:rPr lang="ru-RU" sz="1200" b="0" dirty="0"/>
              <a:t>независимо от того, какие элементы действительно изменились. Это приводит к вызову </a:t>
            </a:r>
            <a:r>
              <a:rPr lang="en" sz="1200" b="0" dirty="0" err="1"/>
              <a:t>onBindViewHolder</a:t>
            </a:r>
            <a:r>
              <a:rPr lang="en" sz="1200" b="0" dirty="0"/>
              <a:t> </a:t>
            </a:r>
            <a:r>
              <a:rPr lang="ru-RU" sz="1200" b="0" dirty="0"/>
              <a:t>для каждого элемента в списке.</a:t>
            </a:r>
            <a:br>
              <a:rPr lang="ru-RU" sz="1200" b="0" dirty="0"/>
            </a:br>
            <a:r>
              <a:rPr lang="ru-RU" sz="1200" b="0" dirty="0"/>
              <a:t>   - Легко использовать, так как не требует сложной логики для определения изменений в данных.</a:t>
            </a:r>
            <a:br>
              <a:rPr lang="ru-RU" sz="1200" b="0" dirty="0"/>
            </a:br>
            <a:r>
              <a:rPr lang="ru-RU" sz="1200" b="0" dirty="0"/>
              <a:t>   - Полезно в ситуациях, когда изменений мало, или в случае быстрого прототипирования.</a:t>
            </a:r>
            <a:br>
              <a:rPr lang="ru-RU" sz="1200" b="0" dirty="0"/>
            </a:br>
            <a:br>
              <a:rPr lang="en-US" sz="1200" b="0" dirty="0"/>
            </a:br>
            <a:r>
              <a:rPr lang="en-US" sz="1700" dirty="0" err="1"/>
              <a:t>DiffUtil.ItemCallback</a:t>
            </a:r>
            <a:br>
              <a:rPr lang="en-US" sz="1200" b="0" dirty="0"/>
            </a:br>
            <a:r>
              <a:rPr lang="ru-RU" sz="1200" b="0" dirty="0"/>
              <a:t>Решает все проблемы </a:t>
            </a:r>
            <a:r>
              <a:rPr lang="en" sz="1200" b="0" dirty="0" err="1"/>
              <a:t>notifyDataSetChanged</a:t>
            </a:r>
            <a:r>
              <a:rPr lang="en" sz="1200" b="0" dirty="0"/>
              <a:t>()</a:t>
            </a:r>
            <a:r>
              <a:rPr lang="ru-RU" sz="1200" b="0" dirty="0"/>
              <a:t>, но усложняет реализацию. </a:t>
            </a:r>
            <a:br>
              <a:rPr lang="ru-RU" sz="1200" b="0" dirty="0"/>
            </a:br>
            <a:r>
              <a:rPr lang="ru-RU" sz="1200" b="0" dirty="0"/>
              <a:t>Смотрим на проект и логи.</a:t>
            </a:r>
            <a:br>
              <a:rPr lang="ru-RU" sz="1200" b="0" dirty="0"/>
            </a:br>
            <a:r>
              <a:rPr lang="en-US" sz="1200" b="0" dirty="0"/>
              <a:t>	</a:t>
            </a:r>
            <a:br>
              <a:rPr lang="ru-RU" sz="12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E5DD6635-32AE-3383-1AE2-046E2341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50781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432;p53"/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/>
          <a:lstStyle/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Обработка нажатия на элемент </a:t>
            </a:r>
            <a:r>
              <a:rPr lang="en" dirty="0" err="1"/>
              <a:t>RecyclerView</a:t>
            </a:r>
            <a:endParaRPr lang="en" dirty="0"/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Эффективное обновление списка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 err="1"/>
              <a:t>RecyclerView</a:t>
            </a:r>
            <a:r>
              <a:rPr lang="en" dirty="0"/>
              <a:t> Multiple Types</a:t>
            </a:r>
          </a:p>
        </p:txBody>
      </p:sp>
      <p:pic>
        <p:nvPicPr>
          <p:cNvPr id="311" name="Google Shape;433;p53" descr="Google Shape;433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Google Shape;434;p53"/>
          <p:cNvSpPr/>
          <p:nvPr/>
        </p:nvSpPr>
        <p:spPr>
          <a:xfrm rot="5400000">
            <a:off x="855443" y="2518198"/>
            <a:ext cx="112204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dirty="0" err="1"/>
              <a:t>RecyclerView</a:t>
            </a:r>
            <a:r>
              <a:rPr lang="en-US" dirty="0"/>
              <a:t> Multiple Types</a:t>
            </a:r>
            <a:br>
              <a:rPr lang="ru-RU" dirty="0"/>
            </a:br>
            <a:br>
              <a:rPr lang="ru-RU" dirty="0"/>
            </a:br>
            <a:r>
              <a:rPr lang="en" dirty="0" err="1"/>
              <a:t>getItemViewType</a:t>
            </a:r>
            <a:r>
              <a:rPr lang="en" dirty="0"/>
              <a:t>()</a:t>
            </a:r>
            <a:br>
              <a:rPr lang="ru-RU" dirty="0"/>
            </a:br>
            <a:r>
              <a:rPr lang="ru-RU" sz="1200" b="0" dirty="0"/>
              <a:t>Это основной и наиболее гибкий способ отображения разных типов элементов в </a:t>
            </a:r>
            <a:r>
              <a:rPr lang="en" sz="1200" b="0" dirty="0" err="1"/>
              <a:t>RecyclerView</a:t>
            </a:r>
            <a:r>
              <a:rPr lang="en" sz="1200" b="0" dirty="0"/>
              <a:t>.</a:t>
            </a:r>
            <a:br>
              <a:rPr lang="ru-RU" sz="1200" b="0" dirty="0"/>
            </a:br>
            <a:r>
              <a:rPr lang="ru-RU" sz="1200" b="0" dirty="0"/>
              <a:t>Как это работает:</a:t>
            </a:r>
            <a:br>
              <a:rPr lang="ru-RU" sz="1200" b="0" dirty="0"/>
            </a:br>
            <a:r>
              <a:rPr lang="ru-RU" sz="1200" b="0" dirty="0"/>
              <a:t>Переопределение </a:t>
            </a:r>
            <a:r>
              <a:rPr lang="en" sz="1200" b="0" dirty="0" err="1"/>
              <a:t>getItemViewType</a:t>
            </a:r>
            <a:r>
              <a:rPr lang="en" sz="1200" b="0" dirty="0"/>
              <a:t>(int position)</a:t>
            </a:r>
            <a:r>
              <a:rPr lang="ru-RU" sz="1200" b="0" dirty="0"/>
              <a:t> у</a:t>
            </a:r>
            <a:r>
              <a:rPr lang="en-US" sz="1200" b="0" dirty="0"/>
              <a:t> </a:t>
            </a:r>
            <a:r>
              <a:rPr lang="ru-RU" sz="1200" b="0" dirty="0"/>
              <a:t>адаптера.</a:t>
            </a:r>
            <a:br>
              <a:rPr lang="ru-RU" sz="1200" b="0" dirty="0"/>
            </a:br>
            <a:r>
              <a:rPr lang="ru-RU" sz="1200" b="0" dirty="0"/>
              <a:t>Создание разных </a:t>
            </a:r>
            <a:r>
              <a:rPr lang="en" sz="1200" b="0" dirty="0" err="1"/>
              <a:t>ViewHolder</a:t>
            </a:r>
            <a:r>
              <a:rPr lang="en" sz="1200" b="0" dirty="0"/>
              <a:t> </a:t>
            </a:r>
            <a:r>
              <a:rPr lang="ru-RU" sz="1200" b="0" dirty="0"/>
              <a:t>для каждого типа</a:t>
            </a:r>
            <a:br>
              <a:rPr lang="en" sz="1200" b="0" dirty="0"/>
            </a:br>
            <a:r>
              <a:rPr lang="ru-RU" sz="1200" b="0" dirty="0"/>
              <a:t>В </a:t>
            </a:r>
            <a:r>
              <a:rPr lang="en" sz="1200" b="0" dirty="0" err="1"/>
              <a:t>onBindViewHolder</a:t>
            </a:r>
            <a:r>
              <a:rPr lang="en" sz="1200" b="0" dirty="0"/>
              <a:t>, </a:t>
            </a:r>
            <a:r>
              <a:rPr lang="ru-RU" sz="1200" b="0" dirty="0"/>
              <a:t>используйте </a:t>
            </a:r>
            <a:r>
              <a:rPr lang="en" sz="1200" b="0" dirty="0"/>
              <a:t>holder </a:t>
            </a:r>
            <a:r>
              <a:rPr lang="ru-RU" sz="1200" b="0" dirty="0"/>
              <a:t>и позицию, чтобы правильно привязать данные к каждому типу элемента.</a:t>
            </a:r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93996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182;p19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</p:spPr>
        <p:txBody>
          <a:bodyPr/>
          <a:lstStyle/>
          <a:p>
            <a:pPr>
              <a:defRPr sz="2900" b="0"/>
            </a:pPr>
            <a:r>
              <a:rPr dirty="0" err="1"/>
              <a:t>курс</a:t>
            </a:r>
            <a:endParaRPr dirty="0"/>
          </a:p>
          <a:p>
            <a:r>
              <a:rPr dirty="0"/>
              <a:t>Android </a:t>
            </a:r>
            <a:r>
              <a:rPr dirty="0" err="1"/>
              <a:t>разработчик</a:t>
            </a:r>
            <a:endParaRPr dirty="0"/>
          </a:p>
          <a:p>
            <a:endParaRPr dirty="0"/>
          </a:p>
          <a:p>
            <a:pPr>
              <a:defRPr sz="1500">
                <a:solidFill>
                  <a:srgbClr val="FFC000"/>
                </a:solidFill>
              </a:defRPr>
            </a:pPr>
            <a:r>
              <a:rPr dirty="0" err="1"/>
              <a:t>Занятие</a:t>
            </a:r>
            <a:r>
              <a:rPr dirty="0"/>
              <a:t> </a:t>
            </a:r>
            <a:r>
              <a:rPr lang="ru-RU" dirty="0"/>
              <a:t>2</a:t>
            </a:r>
            <a:r>
              <a:rPr lang="en-US" dirty="0"/>
              <a:t>3</a:t>
            </a:r>
            <a:r>
              <a:rPr dirty="0"/>
              <a:t>. </a:t>
            </a:r>
            <a:r>
              <a:rPr lang="ru-RU" dirty="0"/>
              <a:t>Работа со списками</a:t>
            </a:r>
            <a:endParaRPr dirty="0"/>
          </a:p>
        </p:txBody>
      </p:sp>
      <p:pic>
        <p:nvPicPr>
          <p:cNvPr id="277" name="Google Shape;183;p19" descr="Google Shape;183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5" y="1109650"/>
            <a:ext cx="188595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FF60-985E-72EF-ABEF-42815203C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06C5FC37-915B-9505-5D9A-B54E73AAA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dirty="0" err="1"/>
              <a:t>RecyclerView</a:t>
            </a:r>
            <a:r>
              <a:rPr lang="en-US" dirty="0"/>
              <a:t> Multiple Types</a:t>
            </a:r>
            <a:br>
              <a:rPr lang="ru-RU" dirty="0"/>
            </a:br>
            <a:br>
              <a:rPr lang="ru-RU" dirty="0"/>
            </a:br>
            <a:r>
              <a:rPr lang="ru-RU" sz="1800" b="0" dirty="0">
                <a:hlinkClick r:id="rId2"/>
              </a:rPr>
              <a:t>Смотрим проект. </a:t>
            </a:r>
            <a:r>
              <a:rPr lang="en-US" sz="1800" b="0" dirty="0">
                <a:hlinkClick r:id="rId2"/>
              </a:rPr>
              <a:t>Git</a:t>
            </a:r>
            <a:br>
              <a:rPr lang="en-US" sz="18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7846E732-7FD8-A07C-1BF3-7107C9E9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EE242B-C351-BFC9-5286-0818E2E5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94" y="2780111"/>
            <a:ext cx="4190470" cy="18658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D74EE4-C539-2318-69F4-372B0514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496" y="1811462"/>
            <a:ext cx="3680913" cy="29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7153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C9EC3-D7D2-FA15-B096-7E2853A99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97BC0311-F0A8-368E-CA29-66DC020140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dirty="0" err="1"/>
              <a:t>RecyclerView</a:t>
            </a:r>
            <a:r>
              <a:rPr lang="en-US" dirty="0"/>
              <a:t> Multiple Types</a:t>
            </a:r>
            <a:br>
              <a:rPr lang="ru-RU" dirty="0"/>
            </a:br>
            <a:br>
              <a:rPr lang="ru-RU" dirty="0"/>
            </a:br>
            <a:r>
              <a:rPr lang="ru-RU" sz="1800" b="0" dirty="0"/>
              <a:t>Какие есть недостатки у этого способа?</a:t>
            </a:r>
            <a:br>
              <a:rPr lang="ru-RU" sz="1800" b="0" dirty="0"/>
            </a:br>
            <a:r>
              <a:rPr lang="ru-RU" sz="1800" b="0" dirty="0"/>
              <a:t>Как можно оптимизировать этот метод и уменьшить вероятность ошибки? </a:t>
            </a:r>
            <a:br>
              <a:rPr lang="en-US" sz="18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30B1186A-9F76-13BB-EC04-7672AE6F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07579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432;p53"/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/>
          <a:lstStyle/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Знакомство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Открытые вопросы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Опрос по теории</a:t>
            </a:r>
            <a:endParaRPr dirty="0"/>
          </a:p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Практика</a:t>
            </a:r>
            <a:endParaRPr dirty="0"/>
          </a:p>
        </p:txBody>
      </p:sp>
      <p:pic>
        <p:nvPicPr>
          <p:cNvPr id="331" name="Google Shape;433;p53" descr="Google Shape;433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Google Shape;434;p53"/>
          <p:cNvSpPr/>
          <p:nvPr/>
        </p:nvSpPr>
        <p:spPr>
          <a:xfrm rot="5400000">
            <a:off x="908995" y="2730468"/>
            <a:ext cx="112204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02;p22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1:</a:t>
            </a:r>
            <a:r>
              <a:rPr lang="en-US" dirty="0"/>
              <a:t> </a:t>
            </a:r>
            <a:r>
              <a:rPr lang="ru-RU" dirty="0"/>
              <a:t>Нажатие на элемент списка</a:t>
            </a:r>
            <a:endParaRPr lang="en-US" dirty="0"/>
          </a:p>
          <a:p>
            <a:pPr defTabSz="457200">
              <a:spcBef>
                <a:spcPts val="1200"/>
              </a:spcBef>
              <a:defRPr sz="1200" b="0">
                <a:solidFill>
                  <a:srgbClr val="000000"/>
                </a:solidFill>
              </a:defRPr>
            </a:pPr>
            <a:br>
              <a:rPr lang="en-US" dirty="0"/>
            </a:br>
            <a:r>
              <a:rPr lang="ru-RU" dirty="0"/>
              <a:t>Реализовать список, отображающий имена студентов и их рейтинг. По нажатию на рейтинг, он должен увеличиваться на 0.01.</a:t>
            </a:r>
            <a:br>
              <a:rPr lang="en-US" dirty="0"/>
            </a:br>
            <a:endParaRPr lang="en-US" dirty="0"/>
          </a:p>
          <a:p>
            <a:pPr>
              <a:lnSpc>
                <a:spcPct val="115000"/>
              </a:lnSpc>
              <a:spcBef>
                <a:spcPts val="800"/>
              </a:spcBef>
              <a:defRPr sz="1200" b="0">
                <a:solidFill>
                  <a:srgbClr val="000000"/>
                </a:solidFill>
              </a:defRPr>
            </a:pP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endParaRPr b="0" i="1" dirty="0"/>
          </a:p>
          <a:p>
            <a:pPr marL="97455" indent="-97455" defTabSz="370331">
              <a:spcBef>
                <a:spcPts val="1100"/>
              </a:spcBef>
              <a:defRPr sz="900" b="0">
                <a:solidFill>
                  <a:srgbClr val="000000"/>
                </a:solidFill>
              </a:defRPr>
            </a:pPr>
            <a:endParaRPr b="0" i="1" dirty="0"/>
          </a:p>
          <a:p>
            <a:pPr defTabSz="370331">
              <a:spcBef>
                <a:spcPts val="1100"/>
              </a:spcBef>
              <a:defRPr sz="900">
                <a:solidFill>
                  <a:srgbClr val="000000"/>
                </a:solidFill>
              </a:defRPr>
            </a:pPr>
            <a:r>
              <a:rPr dirty="0"/>
              <a:t> </a:t>
            </a:r>
          </a:p>
        </p:txBody>
      </p:sp>
      <p:pic>
        <p:nvPicPr>
          <p:cNvPr id="354" name="Google Shape;203;p22" descr="Google Shape;203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FC235-3ABF-ACE8-6D76-75A39E67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02;p22">
            <a:extLst>
              <a:ext uri="{FF2B5EF4-FFF2-40B4-BE49-F238E27FC236}">
                <a16:creationId xmlns:a16="http://schemas.microsoft.com/office/drawing/2014/main" id="{0D91C3E7-9F0B-A324-2CC2-D305F55A6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</a:t>
            </a:r>
            <a:r>
              <a:rPr lang="ru-RU" dirty="0"/>
              <a:t>2</a:t>
            </a:r>
            <a:r>
              <a:rPr dirty="0"/>
              <a:t>:</a:t>
            </a:r>
            <a:r>
              <a:rPr lang="en-US" dirty="0"/>
              <a:t> </a:t>
            </a:r>
            <a:r>
              <a:rPr lang="ru-RU" dirty="0"/>
              <a:t>Обновление списка с помощью </a:t>
            </a:r>
            <a:r>
              <a:rPr lang="en-US" dirty="0" err="1"/>
              <a:t>notifyDataSetChanged</a:t>
            </a:r>
            <a:r>
              <a:rPr lang="en-US" dirty="0"/>
              <a:t>()</a:t>
            </a:r>
          </a:p>
          <a:p>
            <a:pPr defTabSz="457200">
              <a:spcBef>
                <a:spcPts val="1200"/>
              </a:spcBef>
              <a:defRPr sz="1200" b="0">
                <a:solidFill>
                  <a:srgbClr val="000000"/>
                </a:solidFill>
              </a:defRPr>
            </a:pPr>
            <a:br>
              <a:rPr lang="en-US" dirty="0"/>
            </a:br>
            <a:r>
              <a:rPr lang="ru-RU" dirty="0"/>
              <a:t>Реализовать список, отображающий имена студентов. </a:t>
            </a:r>
            <a:br>
              <a:rPr lang="ru-RU" dirty="0"/>
            </a:br>
            <a:r>
              <a:rPr lang="ru-RU" dirty="0"/>
              <a:t>Добавить две кнопки. </a:t>
            </a:r>
            <a:br>
              <a:rPr lang="ru-RU" dirty="0"/>
            </a:br>
            <a:r>
              <a:rPr lang="ru-RU" dirty="0"/>
              <a:t>Первая преобразует имена студентов добавляя случайную цифру к имени.</a:t>
            </a:r>
            <a:br>
              <a:rPr lang="ru-RU" dirty="0"/>
            </a:br>
            <a:r>
              <a:rPr lang="ru-RU" dirty="0"/>
              <a:t>Вторая возвращает списку изначальный вид. </a:t>
            </a:r>
            <a:br>
              <a:rPr lang="ru-RU" dirty="0"/>
            </a:br>
            <a:r>
              <a:rPr lang="ru-RU" dirty="0"/>
              <a:t>Реализовать логирование метода</a:t>
            </a:r>
            <a:r>
              <a:rPr lang="en-US" dirty="0"/>
              <a:t> bind</a:t>
            </a:r>
            <a:r>
              <a:rPr lang="ru-RU" dirty="0"/>
              <a:t> для каждого элемента списка.</a:t>
            </a:r>
            <a:br>
              <a:rPr lang="en-US" dirty="0"/>
            </a:br>
            <a:endParaRPr lang="en-US" dirty="0"/>
          </a:p>
          <a:p>
            <a:pPr>
              <a:lnSpc>
                <a:spcPct val="115000"/>
              </a:lnSpc>
              <a:spcBef>
                <a:spcPts val="800"/>
              </a:spcBef>
              <a:defRPr sz="1200" b="0">
                <a:solidFill>
                  <a:srgbClr val="000000"/>
                </a:solidFill>
              </a:defRPr>
            </a:pP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endParaRPr b="0" i="1" dirty="0"/>
          </a:p>
          <a:p>
            <a:pPr marL="97455" indent="-97455" defTabSz="370331">
              <a:spcBef>
                <a:spcPts val="1100"/>
              </a:spcBef>
              <a:defRPr sz="900" b="0">
                <a:solidFill>
                  <a:srgbClr val="000000"/>
                </a:solidFill>
              </a:defRPr>
            </a:pPr>
            <a:endParaRPr b="0" i="1" dirty="0"/>
          </a:p>
          <a:p>
            <a:pPr defTabSz="370331">
              <a:spcBef>
                <a:spcPts val="1100"/>
              </a:spcBef>
              <a:defRPr sz="900">
                <a:solidFill>
                  <a:srgbClr val="000000"/>
                </a:solidFill>
              </a:defRPr>
            </a:pPr>
            <a:r>
              <a:rPr dirty="0"/>
              <a:t> </a:t>
            </a:r>
          </a:p>
        </p:txBody>
      </p:sp>
      <p:pic>
        <p:nvPicPr>
          <p:cNvPr id="354" name="Google Shape;203;p22" descr="Google Shape;203;p22">
            <a:extLst>
              <a:ext uri="{FF2B5EF4-FFF2-40B4-BE49-F238E27FC236}">
                <a16:creationId xmlns:a16="http://schemas.microsoft.com/office/drawing/2014/main" id="{0E2F39CE-AD92-FCC4-C345-8DADBDBC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619205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8776C-1084-AC62-61CF-30461BE6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02;p22">
            <a:extLst>
              <a:ext uri="{FF2B5EF4-FFF2-40B4-BE49-F238E27FC236}">
                <a16:creationId xmlns:a16="http://schemas.microsoft.com/office/drawing/2014/main" id="{DE690088-5B57-E101-2542-100474F5A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</a:t>
            </a:r>
            <a:r>
              <a:rPr lang="ru-RU" dirty="0"/>
              <a:t>3</a:t>
            </a:r>
            <a:r>
              <a:rPr dirty="0"/>
              <a:t>: </a:t>
            </a:r>
            <a:r>
              <a:rPr lang="ru-RU" dirty="0"/>
              <a:t>Создание </a:t>
            </a:r>
            <a:r>
              <a:rPr lang="en-US" dirty="0" err="1"/>
              <a:t>DiffUtil</a:t>
            </a:r>
            <a:r>
              <a:rPr lang="en-US" dirty="0"/>
              <a:t> Callback </a:t>
            </a:r>
            <a:endParaRPr lang="ru-RU" dirty="0"/>
          </a:p>
          <a:p>
            <a:pPr defTabSz="457200">
              <a:spcBef>
                <a:spcPts val="1200"/>
              </a:spcBef>
              <a:defRPr sz="1200" b="0">
                <a:solidFill>
                  <a:srgbClr val="000000"/>
                </a:solidFill>
              </a:defRPr>
            </a:pPr>
            <a:br>
              <a:rPr lang="ru-RU" dirty="0"/>
            </a:br>
            <a:r>
              <a:rPr lang="ru-RU" dirty="0"/>
              <a:t>Реализация задачи 2 с помощью </a:t>
            </a:r>
            <a:r>
              <a:rPr lang="en-US" dirty="0" err="1"/>
              <a:t>DiffUtil</a:t>
            </a:r>
            <a:br>
              <a:rPr lang="en" dirty="0"/>
            </a:br>
            <a:endParaRPr lang="en" dirty="0"/>
          </a:p>
          <a:p>
            <a:pPr>
              <a:lnSpc>
                <a:spcPct val="115000"/>
              </a:lnSpc>
              <a:spcBef>
                <a:spcPts val="800"/>
              </a:spcBef>
              <a:defRPr sz="1200" b="0">
                <a:solidFill>
                  <a:srgbClr val="000000"/>
                </a:solidFill>
              </a:defRPr>
            </a:pP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endParaRPr b="0" i="1" dirty="0"/>
          </a:p>
          <a:p>
            <a:pPr marL="97455" indent="-97455" defTabSz="370331">
              <a:spcBef>
                <a:spcPts val="1100"/>
              </a:spcBef>
              <a:defRPr sz="900" b="0">
                <a:solidFill>
                  <a:srgbClr val="000000"/>
                </a:solidFill>
              </a:defRPr>
            </a:pPr>
            <a:endParaRPr b="0" i="1" dirty="0"/>
          </a:p>
          <a:p>
            <a:pPr defTabSz="370331">
              <a:spcBef>
                <a:spcPts val="1100"/>
              </a:spcBef>
              <a:defRPr sz="900">
                <a:solidFill>
                  <a:srgbClr val="000000"/>
                </a:solidFill>
              </a:defRPr>
            </a:pPr>
            <a:r>
              <a:rPr dirty="0"/>
              <a:t> </a:t>
            </a:r>
          </a:p>
        </p:txBody>
      </p:sp>
      <p:pic>
        <p:nvPicPr>
          <p:cNvPr id="354" name="Google Shape;203;p22" descr="Google Shape;203;p22">
            <a:extLst>
              <a:ext uri="{FF2B5EF4-FFF2-40B4-BE49-F238E27FC236}">
                <a16:creationId xmlns:a16="http://schemas.microsoft.com/office/drawing/2014/main" id="{70196E0F-A630-4979-8E52-523260F5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0003047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6A547-1767-5837-EBC6-B1415D1D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02;p22">
            <a:extLst>
              <a:ext uri="{FF2B5EF4-FFF2-40B4-BE49-F238E27FC236}">
                <a16:creationId xmlns:a16="http://schemas.microsoft.com/office/drawing/2014/main" id="{C229F910-C01A-083E-0167-845446B4D6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</a:t>
            </a:r>
            <a:r>
              <a:rPr lang="en-US" dirty="0"/>
              <a:t>4</a:t>
            </a:r>
            <a:r>
              <a:rPr dirty="0"/>
              <a:t>: </a:t>
            </a:r>
            <a:r>
              <a:rPr lang="ru-RU" dirty="0"/>
              <a:t>Создание </a:t>
            </a:r>
            <a:r>
              <a:rPr lang="en-US" dirty="0" err="1"/>
              <a:t>DiffUtil</a:t>
            </a:r>
            <a:r>
              <a:rPr lang="en-US" dirty="0"/>
              <a:t> </a:t>
            </a:r>
            <a:r>
              <a:rPr lang="en-US" dirty="0" err="1"/>
              <a:t>ItemCallback</a:t>
            </a:r>
            <a:r>
              <a:rPr lang="en-US" dirty="0"/>
              <a:t> </a:t>
            </a:r>
            <a:endParaRPr lang="ru-RU" dirty="0"/>
          </a:p>
          <a:p>
            <a:pPr defTabSz="457200">
              <a:spcBef>
                <a:spcPts val="1200"/>
              </a:spcBef>
              <a:defRPr sz="1200" b="0">
                <a:solidFill>
                  <a:srgbClr val="000000"/>
                </a:solidFill>
              </a:defRPr>
            </a:pPr>
            <a:br>
              <a:rPr lang="ru-RU" dirty="0"/>
            </a:br>
            <a:r>
              <a:rPr lang="ru-RU" dirty="0"/>
              <a:t>Реализация задачи 2 с помощью </a:t>
            </a:r>
            <a:r>
              <a:rPr lang="en-US" dirty="0" err="1"/>
              <a:t>DiffUtil</a:t>
            </a:r>
            <a:r>
              <a:rPr lang="en-US" dirty="0"/>
              <a:t> </a:t>
            </a:r>
            <a:r>
              <a:rPr lang="en-US" dirty="0" err="1"/>
              <a:t>ItemCallback</a:t>
            </a:r>
            <a:br>
              <a:rPr lang="en" dirty="0"/>
            </a:br>
            <a:endParaRPr lang="en" dirty="0"/>
          </a:p>
          <a:p>
            <a:pPr>
              <a:lnSpc>
                <a:spcPct val="115000"/>
              </a:lnSpc>
              <a:spcBef>
                <a:spcPts val="800"/>
              </a:spcBef>
              <a:defRPr sz="1200" b="0">
                <a:solidFill>
                  <a:srgbClr val="000000"/>
                </a:solidFill>
              </a:defRPr>
            </a:pP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endParaRPr b="0" i="1" dirty="0"/>
          </a:p>
          <a:p>
            <a:pPr marL="97455" indent="-97455" defTabSz="370331">
              <a:spcBef>
                <a:spcPts val="1100"/>
              </a:spcBef>
              <a:defRPr sz="900" b="0">
                <a:solidFill>
                  <a:srgbClr val="000000"/>
                </a:solidFill>
              </a:defRPr>
            </a:pPr>
            <a:endParaRPr b="0" i="1" dirty="0"/>
          </a:p>
          <a:p>
            <a:pPr defTabSz="370331">
              <a:spcBef>
                <a:spcPts val="1100"/>
              </a:spcBef>
              <a:defRPr sz="900">
                <a:solidFill>
                  <a:srgbClr val="000000"/>
                </a:solidFill>
              </a:defRPr>
            </a:pPr>
            <a:r>
              <a:rPr dirty="0"/>
              <a:t> </a:t>
            </a:r>
          </a:p>
        </p:txBody>
      </p:sp>
      <p:pic>
        <p:nvPicPr>
          <p:cNvPr id="354" name="Google Shape;203;p22" descr="Google Shape;203;p22">
            <a:extLst>
              <a:ext uri="{FF2B5EF4-FFF2-40B4-BE49-F238E27FC236}">
                <a16:creationId xmlns:a16="http://schemas.microsoft.com/office/drawing/2014/main" id="{B5A51860-0FEF-82AA-F7D9-00570FA1C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872969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71B6-5A5B-1669-E773-194C0EC68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02;p22">
            <a:extLst>
              <a:ext uri="{FF2B5EF4-FFF2-40B4-BE49-F238E27FC236}">
                <a16:creationId xmlns:a16="http://schemas.microsoft.com/office/drawing/2014/main" id="{AAC4CE0F-78ED-B1BA-6AB0-5438BC245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</a:t>
            </a:r>
            <a:r>
              <a:rPr lang="en-US" dirty="0"/>
              <a:t>5</a:t>
            </a:r>
            <a:r>
              <a:rPr dirty="0"/>
              <a:t>: </a:t>
            </a:r>
            <a:r>
              <a:rPr lang="ru-RU" dirty="0"/>
              <a:t>Список с разными элементами</a:t>
            </a:r>
          </a:p>
          <a:p>
            <a:pPr defTabSz="457200">
              <a:spcBef>
                <a:spcPts val="1200"/>
              </a:spcBef>
              <a:defRPr sz="1200" b="0">
                <a:solidFill>
                  <a:srgbClr val="000000"/>
                </a:solidFill>
              </a:defRPr>
            </a:pPr>
            <a:br>
              <a:rPr lang="ru-RU" dirty="0"/>
            </a:br>
            <a:r>
              <a:rPr lang="ru-RU" dirty="0"/>
              <a:t>Создать список способный отобразить:</a:t>
            </a:r>
            <a:br>
              <a:rPr lang="ru-RU" dirty="0"/>
            </a:br>
            <a:r>
              <a:rPr lang="ru-RU" dirty="0"/>
              <a:t>	Заголовок</a:t>
            </a:r>
            <a:br>
              <a:rPr lang="ru-RU" dirty="0"/>
            </a:br>
            <a:r>
              <a:rPr lang="ru-RU" dirty="0"/>
              <a:t>	Простой текст</a:t>
            </a:r>
            <a:br>
              <a:rPr lang="ru-RU" dirty="0"/>
            </a:br>
            <a:r>
              <a:rPr lang="ru-RU" dirty="0"/>
              <a:t>	Кнопку</a:t>
            </a:r>
            <a:br>
              <a:rPr lang="en" dirty="0"/>
            </a:br>
            <a:endParaRPr lang="en" dirty="0"/>
          </a:p>
          <a:p>
            <a:pPr>
              <a:lnSpc>
                <a:spcPct val="115000"/>
              </a:lnSpc>
              <a:spcBef>
                <a:spcPts val="800"/>
              </a:spcBef>
              <a:defRPr sz="1200" b="0">
                <a:solidFill>
                  <a:srgbClr val="000000"/>
                </a:solidFill>
              </a:defRPr>
            </a:pP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endParaRPr b="0" i="1" dirty="0"/>
          </a:p>
          <a:p>
            <a:pPr marL="97455" indent="-97455" defTabSz="370331">
              <a:spcBef>
                <a:spcPts val="1100"/>
              </a:spcBef>
              <a:defRPr sz="900" b="0">
                <a:solidFill>
                  <a:srgbClr val="000000"/>
                </a:solidFill>
              </a:defRPr>
            </a:pPr>
            <a:endParaRPr b="0" i="1" dirty="0"/>
          </a:p>
          <a:p>
            <a:pPr defTabSz="370331">
              <a:spcBef>
                <a:spcPts val="1100"/>
              </a:spcBef>
              <a:defRPr sz="900">
                <a:solidFill>
                  <a:srgbClr val="000000"/>
                </a:solidFill>
              </a:defRPr>
            </a:pPr>
            <a:r>
              <a:rPr dirty="0"/>
              <a:t> </a:t>
            </a:r>
          </a:p>
        </p:txBody>
      </p:sp>
      <p:pic>
        <p:nvPicPr>
          <p:cNvPr id="354" name="Google Shape;203;p22" descr="Google Shape;203;p22">
            <a:extLst>
              <a:ext uri="{FF2B5EF4-FFF2-40B4-BE49-F238E27FC236}">
                <a16:creationId xmlns:a16="http://schemas.microsoft.com/office/drawing/2014/main" id="{460EB63F-0DAB-B72B-B0CD-9AA70143B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659307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522;p66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</p:spPr>
        <p:txBody>
          <a:bodyPr/>
          <a:lstStyle>
            <a:lvl1pPr defTabSz="475487">
              <a:defRPr sz="1300"/>
            </a:lvl1pPr>
          </a:lstStyle>
          <a:p>
            <a:r>
              <a:t>Q&amp;A</a:t>
            </a:r>
          </a:p>
        </p:txBody>
      </p:sp>
      <p:sp>
        <p:nvSpPr>
          <p:cNvPr id="364" name="Google Shape;523;p66"/>
          <p:cNvSpPr txBox="1">
            <a:spLocks noGrp="1"/>
          </p:cNvSpPr>
          <p:nvPr>
            <p:ph type="body" sz="quarter" idx="1"/>
          </p:nvPr>
        </p:nvSpPr>
        <p:spPr>
          <a:xfrm>
            <a:off x="2625299" y="2121149"/>
            <a:ext cx="3893402" cy="9012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 defTabSz="698966">
              <a:buSzTx/>
              <a:buNone/>
              <a:defRPr sz="3041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Домашнее задание</a:t>
            </a:r>
          </a:p>
        </p:txBody>
      </p:sp>
      <p:pic>
        <p:nvPicPr>
          <p:cNvPr id="365" name="Google Shape;524;p66" descr="Google Shape;524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02;p22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/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1:</a:t>
            </a:r>
            <a:r>
              <a:rPr b="0" dirty="0"/>
              <a:t> </a:t>
            </a:r>
            <a:r>
              <a:rPr lang="ru-RU" dirty="0"/>
              <a:t>Экран со </a:t>
            </a:r>
            <a:r>
              <a:rPr lang="ru-RU" dirty="0" err="1"/>
              <a:t>списоком</a:t>
            </a:r>
            <a:r>
              <a:rPr lang="ru-RU" dirty="0"/>
              <a:t> различных видов постов</a:t>
            </a:r>
            <a:endParaRPr lang="ru-RU" sz="1521"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endParaRPr lang="ru-RU" sz="1521" dirty="0"/>
          </a:p>
          <a:p>
            <a:pPr defTabSz="886966">
              <a:lnSpc>
                <a:spcPct val="140000"/>
              </a:lnSpc>
              <a:buClr>
                <a:schemeClr val="accent1"/>
              </a:buClr>
              <a:defRPr sz="1200" b="0">
                <a:solidFill>
                  <a:srgbClr val="000000"/>
                </a:solidFill>
              </a:defRPr>
            </a:pPr>
            <a:r>
              <a:rPr lang="ru-RU" dirty="0"/>
              <a:t>Экран представляет из себя список из различных элементов. </a:t>
            </a:r>
            <a:br>
              <a:rPr lang="ru-RU" dirty="0"/>
            </a:br>
            <a:r>
              <a:rPr lang="ru-RU" dirty="0"/>
              <a:t>Возможные элементы:</a:t>
            </a:r>
            <a:br>
              <a:rPr lang="ru-RU" dirty="0"/>
            </a:br>
            <a:r>
              <a:rPr lang="ru-RU" dirty="0"/>
              <a:t>Имя Автора и Текст под ним</a:t>
            </a:r>
            <a:br>
              <a:rPr lang="ru-RU" b="0" dirty="0"/>
            </a:br>
            <a:r>
              <a:rPr lang="ru-RU" b="0" dirty="0"/>
              <a:t>Картинка и текст под ней</a:t>
            </a:r>
            <a:br>
              <a:rPr lang="ru-RU" b="0" dirty="0"/>
            </a:br>
            <a:r>
              <a:rPr lang="ru-RU" b="0" dirty="0"/>
              <a:t>Текст и кнопка под ней</a:t>
            </a:r>
            <a:br>
              <a:rPr lang="ru-RU" b="0" dirty="0"/>
            </a:br>
            <a:r>
              <a:rPr lang="ru-RU" b="0" dirty="0"/>
              <a:t>Должна быть возможность обновить список по кнопке</a:t>
            </a:r>
            <a:br>
              <a:rPr lang="ru-RU" b="0" dirty="0"/>
            </a:br>
            <a:r>
              <a:rPr lang="ru-RU" b="0" dirty="0"/>
              <a:t>Использовать </a:t>
            </a:r>
            <a:r>
              <a:rPr lang="en-US" b="0" dirty="0" err="1"/>
              <a:t>diffUtil</a:t>
            </a:r>
            <a:r>
              <a:rPr lang="en-US" b="0" dirty="0"/>
              <a:t> </a:t>
            </a:r>
            <a:r>
              <a:rPr lang="ru-RU" b="0" dirty="0"/>
              <a:t>для расчета обновлений</a:t>
            </a:r>
            <a:br>
              <a:rPr lang="ru-RU" b="0" dirty="0"/>
            </a:br>
            <a:br>
              <a:rPr lang="ru-RU" b="0" dirty="0"/>
            </a:br>
            <a:r>
              <a:rPr lang="en-US" b="0" dirty="0"/>
              <a:t>*</a:t>
            </a:r>
            <a:r>
              <a:rPr lang="ru-RU" b="0" dirty="0"/>
              <a:t>использовать </a:t>
            </a:r>
            <a:r>
              <a:rPr lang="en" b="0" dirty="0" err="1"/>
              <a:t>SwipeRefreshLayout</a:t>
            </a:r>
            <a:r>
              <a:rPr lang="en" b="0" dirty="0"/>
              <a:t> </a:t>
            </a:r>
            <a:r>
              <a:rPr lang="ru-RU" b="0" dirty="0"/>
              <a:t>при желании усложнить</a:t>
            </a:r>
            <a:endParaRPr b="0" dirty="0"/>
          </a:p>
        </p:txBody>
      </p:sp>
      <p:pic>
        <p:nvPicPr>
          <p:cNvPr id="368" name="Google Shape;203;p22" descr="Google Shape;203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188;p20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</p:spPr>
        <p:txBody>
          <a:bodyPr/>
          <a:lstStyle>
            <a:lvl1pPr defTabSz="475487">
              <a:defRPr sz="1300"/>
            </a:lvl1pPr>
          </a:lstStyle>
          <a:p>
            <a:r>
              <a:t>Агенда занятия</a:t>
            </a:r>
          </a:p>
        </p:txBody>
      </p:sp>
      <p:sp>
        <p:nvSpPr>
          <p:cNvPr id="280" name="Google Shape;189;p20"/>
          <p:cNvSpPr txBox="1">
            <a:spLocks noGrp="1"/>
          </p:cNvSpPr>
          <p:nvPr>
            <p:ph type="body" sz="quarter" idx="1"/>
          </p:nvPr>
        </p:nvSpPr>
        <p:spPr>
          <a:xfrm>
            <a:off x="730722" y="1941072"/>
            <a:ext cx="3893406" cy="2089800"/>
          </a:xfrm>
          <a:prstGeom prst="rect">
            <a:avLst/>
          </a:prstGeom>
        </p:spPr>
        <p:txBody>
          <a:bodyPr/>
          <a:lstStyle/>
          <a:p>
            <a:pPr marL="0" indent="0" defTabSz="12700">
              <a:lnSpc>
                <a:spcPct val="140000"/>
              </a:lnSpc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dirty="0"/>
              <a:t>Обработка нажатия на элемент </a:t>
            </a:r>
            <a:r>
              <a:rPr lang="en" dirty="0" err="1"/>
              <a:t>RecyclerView</a:t>
            </a:r>
            <a:endParaRPr lang="en" dirty="0"/>
          </a:p>
          <a:p>
            <a:pPr marL="0" indent="0" defTabSz="12700">
              <a:lnSpc>
                <a:spcPct val="140000"/>
              </a:lnSpc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ru-RU" dirty="0"/>
              <a:t>Эффективное обновление списка</a:t>
            </a:r>
          </a:p>
          <a:p>
            <a:pPr marL="0" indent="0" defTabSz="12700">
              <a:lnSpc>
                <a:spcPct val="140000"/>
              </a:lnSpc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" dirty="0" err="1"/>
              <a:t>RecyclerView</a:t>
            </a:r>
            <a:r>
              <a:rPr lang="en" dirty="0"/>
              <a:t> Multiple Types</a:t>
            </a:r>
          </a:p>
        </p:txBody>
      </p:sp>
      <p:pic>
        <p:nvPicPr>
          <p:cNvPr id="281" name="Google Shape;190;p20" descr="Google Shape;190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AFC8-EE9A-482E-BEF9-D137FBF05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02;p22">
            <a:extLst>
              <a:ext uri="{FF2B5EF4-FFF2-40B4-BE49-F238E27FC236}">
                <a16:creationId xmlns:a16="http://schemas.microsoft.com/office/drawing/2014/main" id="{03EA5106-C622-6378-4B29-CDE7DEC07F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/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</a:t>
            </a:r>
            <a:r>
              <a:rPr lang="ru-RU" dirty="0"/>
              <a:t>2</a:t>
            </a:r>
            <a:r>
              <a:rPr lang="en-US" dirty="0"/>
              <a:t>*</a:t>
            </a:r>
            <a:r>
              <a:rPr dirty="0"/>
              <a:t>:</a:t>
            </a:r>
            <a:r>
              <a:rPr b="0" dirty="0"/>
              <a:t> </a:t>
            </a:r>
            <a:r>
              <a:rPr lang="ru-RU" dirty="0"/>
              <a:t>Кастомизация списка</a:t>
            </a:r>
          </a:p>
          <a:p>
            <a:pPr defTabSz="886966">
              <a:lnSpc>
                <a:spcPct val="140000"/>
              </a:lnSpc>
              <a:buClr>
                <a:schemeClr val="accent1"/>
              </a:buClr>
              <a:defRPr sz="1200" b="0">
                <a:solidFill>
                  <a:srgbClr val="000000"/>
                </a:solidFill>
              </a:defRPr>
            </a:pPr>
            <a:br>
              <a:rPr lang="ru-RU" dirty="0"/>
            </a:br>
            <a:r>
              <a:rPr lang="ru-RU" dirty="0"/>
              <a:t>Для списка реализованного в первой задаче добавить отступы между </a:t>
            </a:r>
            <a:r>
              <a:rPr lang="ru-RU" dirty="0" err="1"/>
              <a:t>эллементами</a:t>
            </a:r>
            <a:r>
              <a:rPr lang="ru-RU" dirty="0"/>
              <a:t> 20</a:t>
            </a:r>
            <a:r>
              <a:rPr lang="en-US" dirty="0" err="1"/>
              <a:t>dp</a:t>
            </a:r>
            <a:br>
              <a:rPr lang="en-US" dirty="0"/>
            </a:br>
            <a:r>
              <a:rPr lang="ru-RU" dirty="0"/>
              <a:t>При этом последний и первый элементы должны быть без лишних отступов. </a:t>
            </a:r>
            <a:br>
              <a:rPr lang="ru-RU" dirty="0"/>
            </a:br>
            <a:br>
              <a:rPr lang="ru-RU" dirty="0"/>
            </a:br>
            <a:endParaRPr lang="ru-RU" b="0" dirty="0"/>
          </a:p>
        </p:txBody>
      </p:sp>
      <p:pic>
        <p:nvPicPr>
          <p:cNvPr id="368" name="Google Shape;203;p22" descr="Google Shape;203;p22">
            <a:extLst>
              <a:ext uri="{FF2B5EF4-FFF2-40B4-BE49-F238E27FC236}">
                <a16:creationId xmlns:a16="http://schemas.microsoft.com/office/drawing/2014/main" id="{08CAF28A-DA4C-07D6-8698-7C8F0E4F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5294945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522;p66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</p:spPr>
        <p:txBody>
          <a:bodyPr/>
          <a:lstStyle>
            <a:lvl1pPr defTabSz="475487">
              <a:defRPr sz="1300"/>
            </a:lvl1pPr>
          </a:lstStyle>
          <a:p>
            <a:r>
              <a:t>Q&amp;A</a:t>
            </a:r>
          </a:p>
        </p:txBody>
      </p:sp>
      <p:sp>
        <p:nvSpPr>
          <p:cNvPr id="372" name="Google Shape;523;p66"/>
          <p:cNvSpPr txBox="1">
            <a:spLocks noGrp="1"/>
          </p:cNvSpPr>
          <p:nvPr>
            <p:ph type="body" sz="quarter" idx="1"/>
          </p:nvPr>
        </p:nvSpPr>
        <p:spPr>
          <a:xfrm>
            <a:off x="2625299" y="2576034"/>
            <a:ext cx="3893402" cy="901202"/>
          </a:xfrm>
          <a:prstGeom prst="rect">
            <a:avLst/>
          </a:prstGeom>
        </p:spPr>
        <p:txBody>
          <a:bodyPr/>
          <a:lstStyle>
            <a:lvl1pPr marL="0" indent="0" algn="ctr" defTabSz="896111">
              <a:buSzTx/>
              <a:buNone/>
              <a:defRPr sz="39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Ваши вопросы</a:t>
            </a:r>
          </a:p>
        </p:txBody>
      </p:sp>
      <p:pic>
        <p:nvPicPr>
          <p:cNvPr id="373" name="Google Shape;524;p66" descr="Google Shape;524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529;p6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099" cy="2906700"/>
          </a:xfrm>
          <a:prstGeom prst="rect">
            <a:avLst/>
          </a:prstGeom>
        </p:spPr>
        <p:txBody>
          <a:bodyPr/>
          <a:lstStyle/>
          <a:p>
            <a:pPr algn="ctr">
              <a:defRPr sz="4800">
                <a:solidFill>
                  <a:srgbClr val="000000"/>
                </a:solidFill>
              </a:defRPr>
            </a:pPr>
            <a:r>
              <a:t>Спасибо</a:t>
            </a:r>
          </a:p>
          <a:p>
            <a:pPr algn="ctr">
              <a:defRPr sz="4800">
                <a:solidFill>
                  <a:srgbClr val="000000"/>
                </a:solidFill>
              </a:defRPr>
            </a:pPr>
            <a:endParaRPr/>
          </a:p>
          <a:p>
            <a:pPr algn="ctr">
              <a:defRPr sz="4800">
                <a:solidFill>
                  <a:srgbClr val="000000"/>
                </a:solidFill>
              </a:defRPr>
            </a:pPr>
            <a:endParaRPr/>
          </a:p>
          <a:p>
            <a:pPr algn="ctr">
              <a:defRPr sz="1200">
                <a:solidFill>
                  <a:srgbClr val="F1C232"/>
                </a:solidFill>
              </a:defRPr>
            </a:pPr>
            <a:r>
              <a:t>&lt;</a:t>
            </a:r>
            <a:r>
              <a:rPr>
                <a:solidFill>
                  <a:srgbClr val="1A1A1A"/>
                </a:solidFill>
              </a:rPr>
              <a:t>TeachMeSkills</a:t>
            </a:r>
            <a:r>
              <a:t>/&gt;</a:t>
            </a:r>
          </a:p>
        </p:txBody>
      </p:sp>
      <p:pic>
        <p:nvPicPr>
          <p:cNvPr id="376" name="Google Shape;530;p67" descr="Google Shape;530;p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1122424"/>
            <a:ext cx="1885951" cy="228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432;p53"/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/>
          <a:lstStyle/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Обработка нажатия на элемент </a:t>
            </a:r>
            <a:r>
              <a:rPr lang="en" dirty="0" err="1"/>
              <a:t>RecyclerView</a:t>
            </a:r>
            <a:endParaRPr lang="en" dirty="0"/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Эффективное обновление списка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 err="1"/>
              <a:t>RecyclerView</a:t>
            </a:r>
            <a:r>
              <a:rPr lang="en" dirty="0"/>
              <a:t> Multiple Types</a:t>
            </a:r>
          </a:p>
        </p:txBody>
      </p:sp>
      <p:pic>
        <p:nvPicPr>
          <p:cNvPr id="284" name="Google Shape;433;p53" descr="Google Shape;433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Google Shape;434;p53"/>
          <p:cNvSpPr/>
          <p:nvPr/>
        </p:nvSpPr>
        <p:spPr>
          <a:xfrm rot="5400000">
            <a:off x="855443" y="1986441"/>
            <a:ext cx="112204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/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Обработка нажатия на элемент </a:t>
            </a:r>
            <a:r>
              <a:rPr lang="en" dirty="0"/>
              <a:t>RecyclerView</a:t>
            </a:r>
            <a:br>
              <a:rPr lang="ru-RU" dirty="0"/>
            </a:br>
            <a:br>
              <a:rPr lang="ru-RU" dirty="0"/>
            </a:br>
            <a:r>
              <a:rPr lang="ru-RU" sz="1200" b="0" dirty="0"/>
              <a:t>Обработку нажатия на элемент </a:t>
            </a:r>
            <a:r>
              <a:rPr lang="en" sz="1200" b="0" dirty="0" err="1"/>
              <a:t>RecyclerView</a:t>
            </a:r>
            <a:r>
              <a:rPr lang="en" sz="1200" b="0" dirty="0"/>
              <a:t> </a:t>
            </a:r>
            <a:r>
              <a:rPr lang="ru-RU" sz="1200" b="0" dirty="0"/>
              <a:t>лучше всего добавлять в методе </a:t>
            </a:r>
            <a:r>
              <a:rPr lang="en" sz="1200" b="0" dirty="0" err="1"/>
              <a:t>onBindViewHolder</a:t>
            </a:r>
            <a:r>
              <a:rPr lang="en" sz="1200" b="0" dirty="0"/>
              <a:t> </a:t>
            </a:r>
            <a:r>
              <a:rPr lang="ru-RU" sz="1200" b="0" dirty="0"/>
              <a:t>адаптера. Это связано с тем, что </a:t>
            </a:r>
            <a:r>
              <a:rPr lang="en" sz="1200" b="0" dirty="0" err="1"/>
              <a:t>onBindViewHolder</a:t>
            </a:r>
            <a:r>
              <a:rPr lang="en" sz="1200" b="0" dirty="0"/>
              <a:t> </a:t>
            </a:r>
            <a:r>
              <a:rPr lang="ru-RU" sz="1200" b="0" dirty="0"/>
              <a:t>вызывается каждый раз, когда </a:t>
            </a:r>
            <a:r>
              <a:rPr lang="en" sz="1200" b="0" dirty="0" err="1"/>
              <a:t>RecyclerView</a:t>
            </a:r>
            <a:r>
              <a:rPr lang="en" sz="1200" b="0" dirty="0"/>
              <a:t> </a:t>
            </a:r>
            <a:r>
              <a:rPr lang="ru-RU" sz="1200" b="0" dirty="0"/>
              <a:t>привязывает данные к элементу списка, и это позволяет вам настраивать поведение каждого конкретного элемента.</a:t>
            </a:r>
            <a:br>
              <a:rPr lang="ru-RU" sz="1200" b="0" dirty="0"/>
            </a:br>
            <a:br>
              <a:rPr lang="ru-RU" sz="1200" b="0" dirty="0"/>
            </a:br>
            <a:br>
              <a:rPr lang="ru-RU" sz="1200" b="0" dirty="0"/>
            </a:br>
            <a:endParaRPr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66634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CC072-D4A4-71AC-BADF-23162305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ECC9E43B-EEF0-7187-331E-0271B4A2BF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644562"/>
          </a:xfrm>
          <a:prstGeom prst="rect">
            <a:avLst/>
          </a:prstGeom>
        </p:spPr>
        <p:txBody>
          <a:bodyPr/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Обработка нажатия на элемент </a:t>
            </a:r>
            <a:r>
              <a:rPr lang="en" dirty="0"/>
              <a:t>RecyclerView</a:t>
            </a:r>
            <a:br>
              <a:rPr lang="en-US" dirty="0"/>
            </a:br>
            <a:r>
              <a:rPr lang="ru-RU" sz="1200" b="0" dirty="0"/>
              <a:t>Происходит внутри </a:t>
            </a:r>
            <a:r>
              <a:rPr lang="en-US" sz="1200" b="0" dirty="0" err="1"/>
              <a:t>ViewHolder</a:t>
            </a:r>
            <a:r>
              <a:rPr lang="en-US" sz="1200" b="0" dirty="0"/>
              <a:t> </a:t>
            </a:r>
            <a:r>
              <a:rPr lang="ru-RU" sz="1200" b="0" dirty="0"/>
              <a:t>так же, как происходила в </a:t>
            </a:r>
            <a:r>
              <a:rPr lang="en-US" sz="1200" b="0" dirty="0"/>
              <a:t>activity</a:t>
            </a:r>
            <a:br>
              <a:rPr lang="ru-RU" sz="1200" b="0" dirty="0"/>
            </a:br>
            <a:endParaRPr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A76C95DB-2C72-4E5B-9518-BE089488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6BC4C3-B552-2FBB-A7B2-F80C1106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575" y="2079302"/>
            <a:ext cx="4590849" cy="26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627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432;p53"/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/>
          <a:lstStyle/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Обработка нажатия на элемент </a:t>
            </a:r>
            <a:r>
              <a:rPr lang="en" dirty="0" err="1"/>
              <a:t>RecyclerView</a:t>
            </a:r>
            <a:endParaRPr lang="en" dirty="0"/>
          </a:p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Эффективное обновление списка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" dirty="0" err="1"/>
              <a:t>RecyclerView</a:t>
            </a:r>
            <a:r>
              <a:rPr lang="en" dirty="0"/>
              <a:t> Multiple Types</a:t>
            </a:r>
          </a:p>
        </p:txBody>
      </p:sp>
      <p:pic>
        <p:nvPicPr>
          <p:cNvPr id="292" name="Google Shape;433;p53" descr="Google Shape;433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Google Shape;434;p53"/>
          <p:cNvSpPr/>
          <p:nvPr/>
        </p:nvSpPr>
        <p:spPr>
          <a:xfrm rot="5400000">
            <a:off x="883374" y="2144895"/>
            <a:ext cx="112203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</p:spPr>
        <p:txBody>
          <a:bodyPr/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Эффективное обновление списка</a:t>
            </a:r>
            <a:br>
              <a:rPr lang="ru-RU" dirty="0"/>
            </a:br>
            <a:br>
              <a:rPr lang="ru-RU" dirty="0"/>
            </a:br>
            <a:r>
              <a:rPr lang="ru-RU" sz="1200" i="1" dirty="0" err="1"/>
              <a:t>DiffUtil</a:t>
            </a:r>
            <a:r>
              <a:rPr lang="ru-RU" sz="1200" b="0" dirty="0"/>
              <a:t> — это утилита, которая вычисляет разницу между двумя списками и генерирует набор команд обновления для адаптера.</a:t>
            </a:r>
            <a:br>
              <a:rPr lang="en-US" sz="1200" b="0" dirty="0"/>
            </a:br>
            <a:r>
              <a:rPr lang="ru-RU" sz="1200" b="0" dirty="0"/>
              <a:t>Под командами подразумеваются все из списка справа</a:t>
            </a:r>
            <a:br>
              <a:rPr lang="ru-RU" sz="1200" b="0" dirty="0"/>
            </a:br>
            <a:r>
              <a:rPr lang="ru-RU" sz="1200" b="0" dirty="0"/>
              <a:t>и </a:t>
            </a:r>
            <a:r>
              <a:rPr lang="en" sz="1200" b="0" i="1" dirty="0" err="1"/>
              <a:t>notifyDataSetChanged</a:t>
            </a:r>
            <a:r>
              <a:rPr lang="en" sz="1200" b="0" i="1" dirty="0"/>
              <a:t>()</a:t>
            </a:r>
            <a:br>
              <a:rPr lang="ru-RU" sz="1200" b="0" dirty="0"/>
            </a:br>
            <a:br>
              <a:rPr lang="ru-RU" sz="12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7DB3FD-841C-7140-64A7-FBDD4C1AA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1" t="2482" r="19447" b="5139"/>
          <a:stretch/>
        </p:blipFill>
        <p:spPr>
          <a:xfrm>
            <a:off x="5674937" y="2483518"/>
            <a:ext cx="1904214" cy="22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456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4119368" cy="332732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dirty="0"/>
              <a:t>Методы класса </a:t>
            </a:r>
            <a:r>
              <a:rPr lang="en-US" dirty="0" err="1"/>
              <a:t>DiffUtil</a:t>
            </a:r>
            <a:br>
              <a:rPr lang="ru-RU" dirty="0"/>
            </a:br>
            <a:br>
              <a:rPr lang="en-US" dirty="0"/>
            </a:br>
            <a:r>
              <a:rPr lang="ru-RU" sz="1300" b="0" dirty="0"/>
              <a:t>1. getOldListSize() - размер старого списка данных.</a:t>
            </a:r>
            <a:br>
              <a:rPr lang="ru-RU" sz="1300" b="0" dirty="0"/>
            </a:br>
            <a:r>
              <a:rPr lang="ru-RU" sz="1300" b="0" dirty="0"/>
              <a:t>2. getNewListSize() - размер нового списка данных.</a:t>
            </a:r>
            <a:br>
              <a:rPr lang="ru-RU" sz="1300" b="0" dirty="0"/>
            </a:br>
            <a:r>
              <a:rPr lang="ru-RU" sz="1300" b="0" dirty="0"/>
              <a:t>3. areItemsTheSame(int oldItemPosition, int newItemPosition) - для проверки, представляют ли два элемента один и тот же объект. Например, вы можете сравнить уникальные идентификаторы объектов.</a:t>
            </a:r>
            <a:br>
              <a:rPr lang="ru-RU" sz="1300" b="0" dirty="0"/>
            </a:br>
            <a:r>
              <a:rPr lang="ru-RU" sz="1300" b="0" dirty="0"/>
              <a:t>4. areContentsTheSame(int oldItemPosition, int newItemPosition) - для проверки, имеют ли элементы одно и то же содержимое. Он вызывается только в том случае, если areItemsTheSame возвращает true.</a:t>
            </a: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3F3186-2526-4F4E-A66D-8DB2B6D0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46" y="1498864"/>
            <a:ext cx="4000280" cy="34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99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treamline">
  <a:themeElements>
    <a:clrScheme name="Streamline">
      <a:dk1>
        <a:srgbClr val="E9EDEE"/>
      </a:dk1>
      <a:lt1>
        <a:srgbClr val="E9EDEE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EDEE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EDEE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1097</Words>
  <Application>Microsoft Office PowerPoint</Application>
  <PresentationFormat>Экран (16:9)</PresentationFormat>
  <Paragraphs>94</Paragraphs>
  <Slides>32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Arial</vt:lpstr>
      <vt:lpstr>Helvetica</vt:lpstr>
      <vt:lpstr>Lato</vt:lpstr>
      <vt:lpstr>Raleway</vt:lpstr>
      <vt:lpstr>Streamline</vt:lpstr>
      <vt:lpstr>&lt;TeachMeSkills/&gt;      Школа программирования teachmeskills.com</vt:lpstr>
      <vt:lpstr>курс Android разработчик  Занятие 23. Работа со списками</vt:lpstr>
      <vt:lpstr>Агенда занятия</vt:lpstr>
      <vt:lpstr>Презентация PowerPoint</vt:lpstr>
      <vt:lpstr>Обработка нажатия на элемент RecyclerView  Обработку нажатия на элемент RecyclerView лучше всего добавлять в методе onBindViewHolder адаптера. Это связано с тем, что onBindViewHolder вызывается каждый раз, когда RecyclerView привязывает данные к элементу списка, и это позволяет вам настраивать поведение каждого конкретного элемента.   </vt:lpstr>
      <vt:lpstr>Обработка нажатия на элемент RecyclerView Происходит внутри ViewHolder так же, как происходила в activity </vt:lpstr>
      <vt:lpstr>Презентация PowerPoint</vt:lpstr>
      <vt:lpstr>Эффективное обновление списка  DiffUtil — это утилита, которая вычисляет разницу между двумя списками и генерирует набор команд обновления для адаптера. Под командами подразумеваются все из списка справа и notifyDataSetChanged()   </vt:lpstr>
      <vt:lpstr>Методы класса DiffUtil  1. getOldListSize() - размер старого списка данных. 2. getNewListSize() - размер нового списка данных. 3. areItemsTheSame(int oldItemPosition, int newItemPosition) - для проверки, представляют ли два элемента один и тот же объект. Например, вы можете сравнить уникальные идентификаторы объектов. 4. areContentsTheSame(int oldItemPosition, int newItemPosition) - для проверки, имеют ли элементы одно и то же содержимое. Он вызывается только в том случае, если areItemsTheSame возвращает true.</vt:lpstr>
      <vt:lpstr>Методы класса DiffUtil часть 2  5. getChangePayload(int oldItemPosition, int newItemPosition) [опциональный] - позволяет передать специфические данные о различиях между элементами, чтобы адаптер мог обновить только измененные части элемента. Это более оптимизированный подход, чем перерисовка всего элемента.</vt:lpstr>
      <vt:lpstr>Настройка DiffUtil с помощью Callback  Создайте класс, наследующий DiffUtil.Callback, и реализуйте необходимые методы.    </vt:lpstr>
      <vt:lpstr>Настройка DiffUtil с помощью ItemCallback  Создайте класс, наследующий DiffUtil.ItemCallback, и реализуйте необходимые методы. Создайте адаптер, наследующий ListAdapter.     </vt:lpstr>
      <vt:lpstr>Применение DiffUtil  .    </vt:lpstr>
      <vt:lpstr>Пример работы  Смотрим проект. Git     </vt:lpstr>
      <vt:lpstr>Сравнение подхода Callback и ItemCallback DiffUtil.Callback - Необходимость реализации вручную: Вы должны создать свой класс, наследующий DiffUtil.Callback, и реализовать все его абстрактные методы. - Полный контроль: Вы получаете полный контроль над тем, как сравниваются элементы и их содержимое. - Использование с кастомными адаптерами: Чаще используется, когда вы создаете собственные адаптеры и хотите полностью контролировать обновления. DiffUtil.ItemCallback - Проще в использовании: Требует реализации только двух методов. - Используется с ListAdapter: ItemCallback предназначен для использования с ListAdapter, который берет на себя выполнение вычислений DiffUtil и обновление списка. - Меньше кода: Не нужно управлять списками вручную, так как ListAdapter делает это за вас.     </vt:lpstr>
      <vt:lpstr>Сравнение подхода Callback и ItemCallback  DiffUtil.Callback Используйте, если вам нужен полный контроль над процессом обновления списка и вы работаете с кастомным адаптером. Это полезно, если вы хотите использовать дополнительные методы или логику обработки изменений. Используется в 90% случаев, т.к. зачастую без кастомного гибкого адаптера не реализовать задачу. DiffUtil.ItemCallback Используйте, если вы хотите упростить реализацию обновлений и используете ListAdapter. Это легче и более удобно для стандартных случаев, где не требуется дополнительной логики обработки изменений списка.     </vt:lpstr>
      <vt:lpstr>Сравнение подхода DiffUtil и notifyDataSetChanged()  notifyDataSetChanged()    - Вызывает полную перерисовку всех элементов в RecyclerView, независимо от того, какие элементы действительно изменились. Это приводит к вызову onBindViewHolder для каждого элемента в списке.    - Легко использовать, так как не требует сложной логики для определения изменений в данных.    - Полезно в ситуациях, когда изменений мало, или в случае быстрого прототипирования.  DiffUtil.ItemCallback Решает все проблемы notifyDataSetChanged(), но усложняет реализацию.  Смотрим на проект и логи.    </vt:lpstr>
      <vt:lpstr>Презентация PowerPoint</vt:lpstr>
      <vt:lpstr>RecyclerView Multiple Types  getItemViewType() Это основной и наиболее гибкий способ отображения разных типов элементов в RecyclerView. Как это работает: Переопределение getItemViewType(int position) у адаптера. Создание разных ViewHolder для каждого типа В onBindViewHolder, используйте holder и позицию, чтобы правильно привязать данные к каждому типу элемента.</vt:lpstr>
      <vt:lpstr>RecyclerView Multiple Types  Смотрим проект. Git </vt:lpstr>
      <vt:lpstr>RecyclerView Multiple Types  Какие есть недостатки у этого способа? Как можно оптимизировать этот метод и уменьшить вероятность ошибки?  </vt:lpstr>
      <vt:lpstr>Презентация PowerPoint</vt:lpstr>
      <vt:lpstr>Задачи Задача 1: Нажатие на элемент списка  Реализовать список, отображающий имена студентов и их рейтинг. По нажатию на рейтинг, он должен увеличиваться на 0.01.      </vt:lpstr>
      <vt:lpstr>Задачи Задача 2: Обновление списка с помощью notifyDataSetChanged()  Реализовать список, отображающий имена студентов.  Добавить две кнопки.  Первая преобразует имена студентов добавляя случайную цифру к имени. Вторая возвращает списку изначальный вид.  Реализовать логирование метода bind для каждого элемента списка.      </vt:lpstr>
      <vt:lpstr>Задачи Задача 3: Создание DiffUtil Callback   Реализация задачи 2 с помощью DiffUtil      </vt:lpstr>
      <vt:lpstr>Задачи Задача 4: Создание DiffUtil ItemCallback   Реализация задачи 2 с помощью DiffUtil ItemCallback      </vt:lpstr>
      <vt:lpstr>Задачи Задача 5: Список с разными элементами  Создать список способный отобразить:  Заголовок  Простой текст  Кнопку      </vt:lpstr>
      <vt:lpstr>Q&amp;A</vt:lpstr>
      <vt:lpstr>Задачи Задача 1: Экран со списоком различных видов постов  Экран представляет из себя список из различных элементов.  Возможные элементы: Имя Автора и Текст под ним Картинка и текст под ней Текст и кнопка под ней Должна быть возможность обновить список по кнопке Использовать diffUtil для расчета обновлений  *использовать SwipeRefreshLayout при желании усложнить</vt:lpstr>
      <vt:lpstr>Задачи Задача 2*: Кастомизация списка  Для списка реализованного в первой задаче добавить отступы между эллементами 20dp При этом последний и первый элементы должны быть без лишних отступов.   </vt:lpstr>
      <vt:lpstr>Q&amp;A</vt:lpstr>
      <vt:lpstr>Спасибо   &lt;TeachMeSkills/&gt;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&lt;TeachMeSkills/&gt;      Школа программирования teachmeskills.com</dc:title>
  <cp:lastModifiedBy>Родион Дубанов</cp:lastModifiedBy>
  <cp:revision>15</cp:revision>
  <dcterms:modified xsi:type="dcterms:W3CDTF">2025-09-07T18:02:51Z</dcterms:modified>
</cp:coreProperties>
</file>